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slide+xml" PartName="/ppt/slides/slide51.xml"/>
  <Override ContentType="application/vnd.openxmlformats-officedocument.presentationml.slide+xml" PartName="/ppt/slides/slide52.xml"/>
  <Override ContentType="application/vnd.openxmlformats-officedocument.presentationml.slide+xml" PartName="/ppt/slides/slide53.xml"/>
  <Override ContentType="application/vnd.openxmlformats-officedocument.presentationml.slide+xml" PartName="/ppt/slides/slide54.xml"/>
  <Override ContentType="application/vnd.openxmlformats-officedocument.presentationml.slide+xml" PartName="/ppt/slides/slide55.xml"/>
  <Override ContentType="application/vnd.openxmlformats-officedocument.presentationml.slide+xml" PartName="/ppt/slides/slide56.xml"/>
  <Override ContentType="application/vnd.openxmlformats-officedocument.presentationml.slide+xml" PartName="/ppt/slides/slide57.xml"/>
  <Override ContentType="application/vnd.openxmlformats-officedocument.presentationml.slide+xml" PartName="/ppt/slides/slide58.xml"/>
  <Override ContentType="application/vnd.openxmlformats-officedocument.presentationml.slide+xml" PartName="/ppt/slides/slide59.xml"/>
  <Override ContentType="application/vnd.openxmlformats-officedocument.presentationml.slide+xml" PartName="/ppt/slides/slide60.xml"/>
  <Override ContentType="application/vnd.openxmlformats-officedocument.presentationml.slide+xml" PartName="/ppt/slides/slide61.xml"/>
  <Override ContentType="application/vnd.openxmlformats-officedocument.presentationml.slide+xml" PartName="/ppt/slides/slide62.xml"/>
  <Override ContentType="application/vnd.openxmlformats-officedocument.presentationml.slide+xml" PartName="/ppt/slides/slide63.xml"/>
  <Override ContentType="application/vnd.openxmlformats-officedocument.presentationml.slide+xml" PartName="/ppt/slides/slide64.xml"/>
  <Override ContentType="application/vnd.openxmlformats-officedocument.presentationml.slide+xml" PartName="/ppt/slides/slide65.xml"/>
  <Override ContentType="application/vnd.openxmlformats-officedocument.presentationml.slide+xml" PartName="/ppt/slides/slide66.xml"/>
  <Override ContentType="application/vnd.openxmlformats-officedocument.presentationml.slide+xml" PartName="/ppt/slides/slide67.xml"/>
  <Override ContentType="application/vnd.openxmlformats-officedocument.presentationml.slide+xml" PartName="/ppt/slides/slide68.xml"/>
  <Override ContentType="application/vnd.openxmlformats-officedocument.presentationml.slide+xml" PartName="/ppt/slides/slide6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 id="264" r:id="rId36"/>
    <p:sldId id="265" r:id="rId37"/>
    <p:sldId id="266" r:id="rId38"/>
    <p:sldId id="267" r:id="rId39"/>
    <p:sldId id="268" r:id="rId40"/>
    <p:sldId id="269" r:id="rId41"/>
    <p:sldId id="270" r:id="rId42"/>
    <p:sldId id="271" r:id="rId43"/>
    <p:sldId id="272" r:id="rId44"/>
    <p:sldId id="273" r:id="rId45"/>
    <p:sldId id="274" r:id="rId46"/>
    <p:sldId id="275" r:id="rId47"/>
    <p:sldId id="276" r:id="rId48"/>
    <p:sldId id="277" r:id="rId49"/>
    <p:sldId id="278" r:id="rId50"/>
    <p:sldId id="279" r:id="rId51"/>
    <p:sldId id="280" r:id="rId52"/>
    <p:sldId id="281" r:id="rId53"/>
    <p:sldId id="282" r:id="rId54"/>
    <p:sldId id="283" r:id="rId55"/>
    <p:sldId id="284" r:id="rId56"/>
    <p:sldId id="285" r:id="rId57"/>
    <p:sldId id="286" r:id="rId58"/>
    <p:sldId id="287" r:id="rId59"/>
    <p:sldId id="288" r:id="rId60"/>
    <p:sldId id="289" r:id="rId61"/>
    <p:sldId id="290" r:id="rId62"/>
    <p:sldId id="291" r:id="rId63"/>
    <p:sldId id="292" r:id="rId64"/>
    <p:sldId id="293" r:id="rId65"/>
    <p:sldId id="294" r:id="rId66"/>
    <p:sldId id="295" r:id="rId67"/>
    <p:sldId id="296" r:id="rId68"/>
    <p:sldId id="297" r:id="rId69"/>
    <p:sldId id="298" r:id="rId70"/>
    <p:sldId id="299" r:id="rId71"/>
    <p:sldId id="300" r:id="rId72"/>
    <p:sldId id="301" r:id="rId73"/>
    <p:sldId id="302" r:id="rId74"/>
    <p:sldId id="303" r:id="rId75"/>
    <p:sldId id="304" r:id="rId76"/>
    <p:sldId id="305" r:id="rId77"/>
    <p:sldId id="306" r:id="rId78"/>
    <p:sldId id="307" r:id="rId79"/>
    <p:sldId id="308" r:id="rId80"/>
    <p:sldId id="309" r:id="rId81"/>
    <p:sldId id="310" r:id="rId82"/>
    <p:sldId id="311" r:id="rId83"/>
    <p:sldId id="312" r:id="rId84"/>
    <p:sldId id="313" r:id="rId85"/>
    <p:sldId id="314" r:id="rId86"/>
    <p:sldId id="315" r:id="rId87"/>
    <p:sldId id="316" r:id="rId88"/>
    <p:sldId id="317" r:id="rId89"/>
    <p:sldId id="318" r:id="rId90"/>
    <p:sldId id="319" r:id="rId91"/>
    <p:sldId id="320" r:id="rId92"/>
    <p:sldId id="321" r:id="rId93"/>
    <p:sldId id="322" r:id="rId94"/>
    <p:sldId id="323" r:id="rId95"/>
    <p:sldId id="324" r:id="rId96"/>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Inter" charset="1" panose="020B0502030000000004"/>
      <p:regular r:id="rId12"/>
    </p:embeddedFont>
    <p:embeddedFont>
      <p:font typeface="Inter Bold" charset="1" panose="020B0802030000000004"/>
      <p:regular r:id="rId13"/>
    </p:embeddedFont>
    <p:embeddedFont>
      <p:font typeface="Inter Italics" charset="1" panose="020B0502030000000004"/>
      <p:regular r:id="rId14"/>
    </p:embeddedFont>
    <p:embeddedFont>
      <p:font typeface="Inter Bold Italics" charset="1" panose="020B0802030000000004"/>
      <p:regular r:id="rId15"/>
    </p:embeddedFont>
    <p:embeddedFont>
      <p:font typeface="Open Sauce SemiBold" charset="1" panose="00000700000000000000"/>
      <p:regular r:id="rId16"/>
    </p:embeddedFont>
    <p:embeddedFont>
      <p:font typeface="Open Sauce SemiBold Bold" charset="1" panose="00000A00000000000000"/>
      <p:regular r:id="rId17"/>
    </p:embeddedFont>
    <p:embeddedFont>
      <p:font typeface="Open Sauce SemiBold Italics" charset="1" panose="00000700000000000000"/>
      <p:regular r:id="rId18"/>
    </p:embeddedFont>
    <p:embeddedFont>
      <p:font typeface="Open Sauce SemiBold Bold Italics" charset="1" panose="00000A00000000000000"/>
      <p:regular r:id="rId19"/>
    </p:embeddedFont>
    <p:embeddedFont>
      <p:font typeface="Canva Sans 1" charset="1" panose="020B0503030501040103"/>
      <p:regular r:id="rId20"/>
    </p:embeddedFont>
    <p:embeddedFont>
      <p:font typeface="Canva Sans 1 Bold" charset="1" panose="020B0803030501040103"/>
      <p:regular r:id="rId21"/>
    </p:embeddedFont>
    <p:embeddedFont>
      <p:font typeface="Canva Sans 1 Italics" charset="1" panose="020B0503030501040103"/>
      <p:regular r:id="rId22"/>
    </p:embeddedFont>
    <p:embeddedFont>
      <p:font typeface="Canva Sans 1 Bold Italics" charset="1" panose="020B0803030501040103"/>
      <p:regular r:id="rId23"/>
    </p:embeddedFont>
    <p:embeddedFont>
      <p:font typeface="Canva Sans 2" charset="1" panose="020B0503030501040103"/>
      <p:regular r:id="rId24"/>
    </p:embeddedFont>
    <p:embeddedFont>
      <p:font typeface="Canva Sans 2 Bold" charset="1" panose="020B0803030501040103"/>
      <p:regular r:id="rId25"/>
    </p:embeddedFont>
    <p:embeddedFont>
      <p:font typeface="Canva Sans 2 Italics" charset="1" panose="020B0503030501040103"/>
      <p:regular r:id="rId26"/>
    </p:embeddedFont>
    <p:embeddedFont>
      <p:font typeface="Canva Sans 2 Bold Italics" charset="1" panose="020B0803030501040103"/>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38" Target="slides/slide11.xml" Type="http://schemas.openxmlformats.org/officeDocument/2006/relationships/slide"/><Relationship Id="rId39" Target="slides/slide12.xml" Type="http://schemas.openxmlformats.org/officeDocument/2006/relationships/slide"/><Relationship Id="rId4" Target="theme/theme1.xml" Type="http://schemas.openxmlformats.org/officeDocument/2006/relationships/theme"/><Relationship Id="rId40" Target="slides/slide13.xml" Type="http://schemas.openxmlformats.org/officeDocument/2006/relationships/slide"/><Relationship Id="rId41" Target="slides/slide14.xml" Type="http://schemas.openxmlformats.org/officeDocument/2006/relationships/slide"/><Relationship Id="rId42" Target="slides/slide15.xml" Type="http://schemas.openxmlformats.org/officeDocument/2006/relationships/slide"/><Relationship Id="rId43" Target="slides/slide16.xml" Type="http://schemas.openxmlformats.org/officeDocument/2006/relationships/slide"/><Relationship Id="rId44" Target="slides/slide17.xml" Type="http://schemas.openxmlformats.org/officeDocument/2006/relationships/slide"/><Relationship Id="rId45" Target="slides/slide18.xml" Type="http://schemas.openxmlformats.org/officeDocument/2006/relationships/slide"/><Relationship Id="rId46" Target="slides/slide19.xml" Type="http://schemas.openxmlformats.org/officeDocument/2006/relationships/slide"/><Relationship Id="rId47" Target="slides/slide20.xml" Type="http://schemas.openxmlformats.org/officeDocument/2006/relationships/slide"/><Relationship Id="rId48" Target="slides/slide21.xml" Type="http://schemas.openxmlformats.org/officeDocument/2006/relationships/slide"/><Relationship Id="rId49" Target="slides/slide22.xml" Type="http://schemas.openxmlformats.org/officeDocument/2006/relationships/slide"/><Relationship Id="rId5" Target="tableStyles.xml" Type="http://schemas.openxmlformats.org/officeDocument/2006/relationships/tableStyles"/><Relationship Id="rId50" Target="slides/slide23.xml" Type="http://schemas.openxmlformats.org/officeDocument/2006/relationships/slide"/><Relationship Id="rId51" Target="slides/slide24.xml" Type="http://schemas.openxmlformats.org/officeDocument/2006/relationships/slide"/><Relationship Id="rId52" Target="slides/slide25.xml" Type="http://schemas.openxmlformats.org/officeDocument/2006/relationships/slide"/><Relationship Id="rId53" Target="slides/slide26.xml" Type="http://schemas.openxmlformats.org/officeDocument/2006/relationships/slide"/><Relationship Id="rId54" Target="slides/slide27.xml" Type="http://schemas.openxmlformats.org/officeDocument/2006/relationships/slide"/><Relationship Id="rId55" Target="slides/slide28.xml" Type="http://schemas.openxmlformats.org/officeDocument/2006/relationships/slide"/><Relationship Id="rId56" Target="slides/slide29.xml" Type="http://schemas.openxmlformats.org/officeDocument/2006/relationships/slide"/><Relationship Id="rId57" Target="slides/slide30.xml" Type="http://schemas.openxmlformats.org/officeDocument/2006/relationships/slide"/><Relationship Id="rId58" Target="slides/slide31.xml" Type="http://schemas.openxmlformats.org/officeDocument/2006/relationships/slide"/><Relationship Id="rId59" Target="slides/slide32.xml" Type="http://schemas.openxmlformats.org/officeDocument/2006/relationships/slide"/><Relationship Id="rId6" Target="fonts/font6.fntdata" Type="http://schemas.openxmlformats.org/officeDocument/2006/relationships/font"/><Relationship Id="rId60" Target="slides/slide33.xml" Type="http://schemas.openxmlformats.org/officeDocument/2006/relationships/slide"/><Relationship Id="rId61" Target="slides/slide34.xml" Type="http://schemas.openxmlformats.org/officeDocument/2006/relationships/slide"/><Relationship Id="rId62" Target="slides/slide35.xml" Type="http://schemas.openxmlformats.org/officeDocument/2006/relationships/slide"/><Relationship Id="rId63" Target="slides/slide36.xml" Type="http://schemas.openxmlformats.org/officeDocument/2006/relationships/slide"/><Relationship Id="rId64" Target="slides/slide37.xml" Type="http://schemas.openxmlformats.org/officeDocument/2006/relationships/slide"/><Relationship Id="rId65" Target="slides/slide38.xml" Type="http://schemas.openxmlformats.org/officeDocument/2006/relationships/slide"/><Relationship Id="rId66" Target="slides/slide39.xml" Type="http://schemas.openxmlformats.org/officeDocument/2006/relationships/slide"/><Relationship Id="rId67" Target="slides/slide40.xml" Type="http://schemas.openxmlformats.org/officeDocument/2006/relationships/slide"/><Relationship Id="rId68" Target="slides/slide41.xml" Type="http://schemas.openxmlformats.org/officeDocument/2006/relationships/slide"/><Relationship Id="rId69" Target="slides/slide42.xml" Type="http://schemas.openxmlformats.org/officeDocument/2006/relationships/slide"/><Relationship Id="rId7" Target="fonts/font7.fntdata" Type="http://schemas.openxmlformats.org/officeDocument/2006/relationships/font"/><Relationship Id="rId70" Target="slides/slide43.xml" Type="http://schemas.openxmlformats.org/officeDocument/2006/relationships/slide"/><Relationship Id="rId71" Target="slides/slide44.xml" Type="http://schemas.openxmlformats.org/officeDocument/2006/relationships/slide"/><Relationship Id="rId72" Target="slides/slide45.xml" Type="http://schemas.openxmlformats.org/officeDocument/2006/relationships/slide"/><Relationship Id="rId73" Target="slides/slide46.xml" Type="http://schemas.openxmlformats.org/officeDocument/2006/relationships/slide"/><Relationship Id="rId74" Target="slides/slide47.xml" Type="http://schemas.openxmlformats.org/officeDocument/2006/relationships/slide"/><Relationship Id="rId75" Target="slides/slide48.xml" Type="http://schemas.openxmlformats.org/officeDocument/2006/relationships/slide"/><Relationship Id="rId76" Target="slides/slide49.xml" Type="http://schemas.openxmlformats.org/officeDocument/2006/relationships/slide"/><Relationship Id="rId77" Target="slides/slide50.xml" Type="http://schemas.openxmlformats.org/officeDocument/2006/relationships/slide"/><Relationship Id="rId78" Target="slides/slide51.xml" Type="http://schemas.openxmlformats.org/officeDocument/2006/relationships/slide"/><Relationship Id="rId79" Target="slides/slide52.xml" Type="http://schemas.openxmlformats.org/officeDocument/2006/relationships/slide"/><Relationship Id="rId8" Target="fonts/font8.fntdata" Type="http://schemas.openxmlformats.org/officeDocument/2006/relationships/font"/><Relationship Id="rId80" Target="slides/slide53.xml" Type="http://schemas.openxmlformats.org/officeDocument/2006/relationships/slide"/><Relationship Id="rId81" Target="slides/slide54.xml" Type="http://schemas.openxmlformats.org/officeDocument/2006/relationships/slide"/><Relationship Id="rId82" Target="slides/slide55.xml" Type="http://schemas.openxmlformats.org/officeDocument/2006/relationships/slide"/><Relationship Id="rId83" Target="slides/slide56.xml" Type="http://schemas.openxmlformats.org/officeDocument/2006/relationships/slide"/><Relationship Id="rId84" Target="slides/slide57.xml" Type="http://schemas.openxmlformats.org/officeDocument/2006/relationships/slide"/><Relationship Id="rId85" Target="slides/slide58.xml" Type="http://schemas.openxmlformats.org/officeDocument/2006/relationships/slide"/><Relationship Id="rId86" Target="slides/slide59.xml" Type="http://schemas.openxmlformats.org/officeDocument/2006/relationships/slide"/><Relationship Id="rId87" Target="slides/slide60.xml" Type="http://schemas.openxmlformats.org/officeDocument/2006/relationships/slide"/><Relationship Id="rId88" Target="slides/slide61.xml" Type="http://schemas.openxmlformats.org/officeDocument/2006/relationships/slide"/><Relationship Id="rId89" Target="slides/slide62.xml" Type="http://schemas.openxmlformats.org/officeDocument/2006/relationships/slide"/><Relationship Id="rId9" Target="fonts/font9.fntdata" Type="http://schemas.openxmlformats.org/officeDocument/2006/relationships/font"/><Relationship Id="rId90" Target="slides/slide63.xml" Type="http://schemas.openxmlformats.org/officeDocument/2006/relationships/slide"/><Relationship Id="rId91" Target="slides/slide64.xml" Type="http://schemas.openxmlformats.org/officeDocument/2006/relationships/slide"/><Relationship Id="rId92" Target="slides/slide65.xml" Type="http://schemas.openxmlformats.org/officeDocument/2006/relationships/slide"/><Relationship Id="rId93" Target="slides/slide66.xml" Type="http://schemas.openxmlformats.org/officeDocument/2006/relationships/slide"/><Relationship Id="rId94" Target="slides/slide67.xml" Type="http://schemas.openxmlformats.org/officeDocument/2006/relationships/slide"/><Relationship Id="rId95" Target="slides/slide68.xml" Type="http://schemas.openxmlformats.org/officeDocument/2006/relationships/slide"/><Relationship Id="rId96" Target="slides/slide69.xml" Type="http://schemas.openxmlformats.org/officeDocument/2006/relationships/slide"/></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svg>
</file>

<file path=ppt/media/image18.png>
</file>

<file path=ppt/media/image19.svg>
</file>

<file path=ppt/media/image2.svg>
</file>

<file path=ppt/media/image20.png>
</file>

<file path=ppt/media/image21.png>
</file>

<file path=ppt/media/image22.png>
</file>

<file path=ppt/media/image23.png>
</file>

<file path=ppt/media/image24.png>
</file>

<file path=ppt/media/image25.jpeg>
</file>

<file path=ppt/media/image26.jpeg>
</file>

<file path=ppt/media/image27.jpe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jpeg>
</file>

<file path=ppt/media/image48.png>
</file>

<file path=ppt/media/image49.png>
</file>

<file path=ppt/media/image5.jpeg>
</file>

<file path=ppt/media/image50.png>
</file>

<file path=ppt/media/image51.png>
</file>

<file path=ppt/media/image52.jpeg>
</file>

<file path=ppt/media/image53.png>
</file>

<file path=ppt/media/image54.png>
</file>

<file path=ppt/media/image55.jpeg>
</file>

<file path=ppt/media/image56.png>
</file>

<file path=ppt/media/image57.jpeg>
</file>

<file path=ppt/media/image58.jpeg>
</file>

<file path=ppt/media/image59.png>
</file>

<file path=ppt/media/image6.jpeg>
</file>

<file path=ppt/media/image60.png>
</file>

<file path=ppt/media/image61.png>
</file>

<file path=ppt/media/image62.png>
</file>

<file path=ppt/media/image63.jpeg>
</file>

<file path=ppt/media/image64.jpeg>
</file>

<file path=ppt/media/image65.jpeg>
</file>

<file path=ppt/media/image66.jpeg>
</file>

<file path=ppt/media/image67.png>
</file>

<file path=ppt/media/image68.jpeg>
</file>

<file path=ppt/media/image69.png>
</file>

<file path=ppt/media/image7.jpeg>
</file>

<file path=ppt/media/image70.jpeg>
</file>

<file path=ppt/media/image71.png>
</file>

<file path=ppt/media/image72.png>
</file>

<file path=ppt/media/image73.png>
</file>

<file path=ppt/media/image74.png>
</file>

<file path=ppt/media/image75.png>
</file>

<file path=ppt/media/image76.png>
</file>

<file path=ppt/media/image77.svg>
</file>

<file path=ppt/media/image78.jpe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7.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8.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9.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0.png" Type="http://schemas.openxmlformats.org/officeDocument/2006/relationships/image"/><Relationship Id="rId4" Target="../media/image31.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2.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3.png" Type="http://schemas.openxmlformats.org/officeDocument/2006/relationships/image"/><Relationship Id="rId4" Target="../media/image34.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5.png" Type="http://schemas.openxmlformats.org/officeDocument/2006/relationships/image"/><Relationship Id="rId4" Target="../media/image36.png" Type="http://schemas.openxmlformats.org/officeDocument/2006/relationships/image"/><Relationship Id="rId5" Target="../media/image37.png" Type="http://schemas.openxmlformats.org/officeDocument/2006/relationships/image"/><Relationship Id="rId6" Target="../media/image38.png" Type="http://schemas.openxmlformats.org/officeDocument/2006/relationships/image"/><Relationship Id="rId7" Target="../media/image39.png" Type="http://schemas.openxmlformats.org/officeDocument/2006/relationships/image"/><Relationship Id="rId8" Target="../media/image40.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1.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 Id="rId4" Target="../media/image7.jpeg" Type="http://schemas.openxmlformats.org/officeDocument/2006/relationships/image"/><Relationship Id="rId5" Target="../media/image8.jpeg" Type="http://schemas.openxmlformats.org/officeDocument/2006/relationships/image"/><Relationship Id="rId6" Target="../media/image9.jpeg" Type="http://schemas.openxmlformats.org/officeDocument/2006/relationships/image"/><Relationship Id="rId7" Target="../media/image10.png" Type="http://schemas.openxmlformats.org/officeDocument/2006/relationships/image"/><Relationship Id="rId8" Target="../media/image4.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2.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3.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6.jpe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4.png" Type="http://schemas.openxmlformats.org/officeDocument/2006/relationships/image"/><Relationship Id="rId4" Target="../media/image45.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6.jpe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7.jpe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8.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3.png" Type="http://schemas.openxmlformats.org/officeDocument/2006/relationships/image"/><Relationship Id="rId7" Target="../media/image4.pn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9.png" Type="http://schemas.openxmlformats.org/officeDocument/2006/relationships/image"/></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0.png" Type="http://schemas.openxmlformats.org/officeDocument/2006/relationships/image"/></Relationships>
</file>

<file path=ppt/slides/_rels/slide3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1.png" Type="http://schemas.openxmlformats.org/officeDocument/2006/relationships/image"/><Relationship Id="rId4" Target="../media/image52.jpeg" Type="http://schemas.openxmlformats.org/officeDocument/2006/relationships/image"/><Relationship Id="rId5" Target="../media/image53.png" Type="http://schemas.openxmlformats.org/officeDocument/2006/relationships/image"/></Relationships>
</file>

<file path=ppt/slides/_rels/slide3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9.png" Type="http://schemas.openxmlformats.org/officeDocument/2006/relationships/image"/><Relationship Id="rId4" Target="../media/image54.png" Type="http://schemas.openxmlformats.org/officeDocument/2006/relationships/image"/><Relationship Id="rId5" Target="../media/image55.jpeg" Type="http://schemas.openxmlformats.org/officeDocument/2006/relationships/image"/><Relationship Id="rId6" Target="../media/image56.png" Type="http://schemas.openxmlformats.org/officeDocument/2006/relationships/image"/><Relationship Id="rId7" Target="../media/image57.jpeg" Type="http://schemas.openxmlformats.org/officeDocument/2006/relationships/image"/><Relationship Id="rId8" Target="../media/image58.jpeg" Type="http://schemas.openxmlformats.org/officeDocument/2006/relationships/image"/></Relationships>
</file>

<file path=ppt/slides/_rels/slide3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9.png" Type="http://schemas.openxmlformats.org/officeDocument/2006/relationships/image"/></Relationships>
</file>

<file path=ppt/slides/_rels/slide3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0.png" Type="http://schemas.openxmlformats.org/officeDocument/2006/relationships/image"/></Relationships>
</file>

<file path=ppt/slides/_rels/slide3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1.png" Type="http://schemas.openxmlformats.org/officeDocument/2006/relationships/image"/></Relationships>
</file>

<file path=ppt/slides/_rels/slide3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2.png" Type="http://schemas.openxmlformats.org/officeDocument/2006/relationships/image"/></Relationships>
</file>

<file path=ppt/slides/_rels/slide3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3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4.png" Type="http://schemas.openxmlformats.org/officeDocument/2006/relationships/image"/></Relationships>
</file>

<file path=ppt/slides/_rels/slide4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10.png" Type="http://schemas.openxmlformats.org/officeDocument/2006/relationships/image"/></Relationships>
</file>

<file path=ppt/slides/_rels/slide4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3.jpeg" Type="http://schemas.openxmlformats.org/officeDocument/2006/relationships/image"/></Relationships>
</file>

<file path=ppt/slides/_rels/slide4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4.jpeg" Type="http://schemas.openxmlformats.org/officeDocument/2006/relationships/image"/></Relationships>
</file>

<file path=ppt/slides/_rels/slide4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5.jpeg" Type="http://schemas.openxmlformats.org/officeDocument/2006/relationships/image"/></Relationships>
</file>

<file path=ppt/slides/_rels/slide4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6.jpeg" Type="http://schemas.openxmlformats.org/officeDocument/2006/relationships/image"/></Relationships>
</file>

<file path=ppt/slides/_rels/slide4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7.png" Type="http://schemas.openxmlformats.org/officeDocument/2006/relationships/image"/></Relationships>
</file>

<file path=ppt/slides/_rels/slide4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8.jpeg" Type="http://schemas.openxmlformats.org/officeDocument/2006/relationships/image"/></Relationships>
</file>

<file path=ppt/slides/_rels/slide4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9.png" Type="http://schemas.openxmlformats.org/officeDocument/2006/relationships/image"/></Relationships>
</file>

<file path=ppt/slides/_rels/slide4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70.jpeg" Type="http://schemas.openxmlformats.org/officeDocument/2006/relationships/image"/></Relationships>
</file>

<file path=ppt/slides/_rels/slide4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71.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5.png" Type="http://schemas.openxmlformats.org/officeDocument/2006/relationships/image"/></Relationships>
</file>

<file path=ppt/slides/_rels/slide5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72.png" Type="http://schemas.openxmlformats.org/officeDocument/2006/relationships/image"/></Relationships>
</file>

<file path=ppt/slides/_rels/slide5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jpeg" Type="http://schemas.openxmlformats.org/officeDocument/2006/relationships/image"/></Relationships>
</file>

<file path=ppt/slides/_rels/slide5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73.png" Type="http://schemas.openxmlformats.org/officeDocument/2006/relationships/image"/></Relationships>
</file>

<file path=ppt/slides/_rels/slide5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74.png" Type="http://schemas.openxmlformats.org/officeDocument/2006/relationships/image"/></Relationships>
</file>

<file path=ppt/slides/_rels/slide5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75.png" Type="http://schemas.openxmlformats.org/officeDocument/2006/relationships/image"/><Relationship Id="rId4" Target="../media/image76.png" Type="http://schemas.openxmlformats.org/officeDocument/2006/relationships/image"/><Relationship Id="rId5" Target="../media/image77.svg" Type="http://schemas.openxmlformats.org/officeDocument/2006/relationships/image"/></Relationships>
</file>

<file path=ppt/slides/_rels/slide5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78.jpeg" Type="http://schemas.openxmlformats.org/officeDocument/2006/relationships/image"/></Relationships>
</file>

<file path=ppt/slides/_rels/slide5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79.png" Type="http://schemas.openxmlformats.org/officeDocument/2006/relationships/image"/></Relationships>
</file>

<file path=ppt/slides/_rels/slide5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80.png" Type="http://schemas.openxmlformats.org/officeDocument/2006/relationships/image"/></Relationships>
</file>

<file path=ppt/slides/_rels/slide5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8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3.png" Type="http://schemas.openxmlformats.org/officeDocument/2006/relationships/image"/><Relationship Id="rId2" Target="../media/image4.pn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 Id="rId5" Target="../media/image18.png" Type="http://schemas.openxmlformats.org/officeDocument/2006/relationships/image"/><Relationship Id="rId6" Target="../media/image19.svg" Type="http://schemas.openxmlformats.org/officeDocument/2006/relationships/image"/><Relationship Id="rId7" Target="../media/image20.png" Type="http://schemas.openxmlformats.org/officeDocument/2006/relationships/image"/><Relationship Id="rId8" Target="../media/image21.png" Type="http://schemas.openxmlformats.org/officeDocument/2006/relationships/image"/><Relationship Id="rId9" Target="../media/image22.png" Type="http://schemas.openxmlformats.org/officeDocument/2006/relationships/image"/></Relationships>
</file>

<file path=ppt/slides/_rels/slide60.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83.png" Type="http://schemas.openxmlformats.org/officeDocument/2006/relationships/image"/><Relationship Id="rId2" Target="../media/image4.png" Type="http://schemas.openxmlformats.org/officeDocument/2006/relationships/image"/><Relationship Id="rId3" Target="../media/image35.png" Type="http://schemas.openxmlformats.org/officeDocument/2006/relationships/image"/><Relationship Id="rId4" Target="../media/image36.png" Type="http://schemas.openxmlformats.org/officeDocument/2006/relationships/image"/><Relationship Id="rId5" Target="../media/image37.png" Type="http://schemas.openxmlformats.org/officeDocument/2006/relationships/image"/><Relationship Id="rId6" Target="../media/image38.png" Type="http://schemas.openxmlformats.org/officeDocument/2006/relationships/image"/><Relationship Id="rId7" Target="../media/image39.png" Type="http://schemas.openxmlformats.org/officeDocument/2006/relationships/image"/><Relationship Id="rId8" Target="../media/image40.png" Type="http://schemas.openxmlformats.org/officeDocument/2006/relationships/image"/><Relationship Id="rId9" Target="../media/image82.png" Type="http://schemas.openxmlformats.org/officeDocument/2006/relationships/image"/></Relationships>
</file>

<file path=ppt/slides/_rels/slide6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84.png" Type="http://schemas.openxmlformats.org/officeDocument/2006/relationships/image"/></Relationships>
</file>

<file path=ppt/slides/_rels/slide6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85.png" Type="http://schemas.openxmlformats.org/officeDocument/2006/relationships/image"/></Relationships>
</file>

<file path=ppt/slides/_rels/slide6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86.png" Type="http://schemas.openxmlformats.org/officeDocument/2006/relationships/image"/></Relationships>
</file>

<file path=ppt/slides/_rels/slide6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3.png" Type="http://schemas.openxmlformats.org/officeDocument/2006/relationships/image"/></Relationships>
</file>

<file path=ppt/slides/_rels/slide6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87.png" Type="http://schemas.openxmlformats.org/officeDocument/2006/relationships/image"/></Relationships>
</file>

<file path=ppt/slides/_rels/slide6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88.png" Type="http://schemas.openxmlformats.org/officeDocument/2006/relationships/image"/></Relationships>
</file>

<file path=ppt/slides/_rels/slide6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7.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5.jpeg" Type="http://schemas.openxmlformats.org/officeDocument/2006/relationships/image"/><Relationship Id="rId4" Target="../media/image2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079376" y="2807398"/>
            <a:ext cx="7064624" cy="4681729"/>
          </a:xfrm>
          <a:prstGeom prst="rect">
            <a:avLst/>
          </a:prstGeom>
        </p:spPr>
        <p:txBody>
          <a:bodyPr anchor="t" rtlCol="false" tIns="0" lIns="0" bIns="0" rIns="0">
            <a:spAutoFit/>
          </a:bodyPr>
          <a:lstStyle/>
          <a:p>
            <a:pPr>
              <a:lnSpc>
                <a:spcPts val="7371"/>
              </a:lnSpc>
            </a:pPr>
            <a:r>
              <a:rPr lang="en-US" sz="6300">
                <a:solidFill>
                  <a:srgbClr val="000000"/>
                </a:solidFill>
                <a:latin typeface="Open Sauce SemiBold Bold"/>
              </a:rPr>
              <a:t>Mobile Base Sinhala Book</a:t>
            </a:r>
          </a:p>
          <a:p>
            <a:pPr>
              <a:lnSpc>
                <a:spcPts val="7371"/>
              </a:lnSpc>
            </a:pPr>
            <a:r>
              <a:rPr lang="en-US" sz="6300">
                <a:solidFill>
                  <a:srgbClr val="000000"/>
                </a:solidFill>
                <a:latin typeface="Open Sauce SemiBold Bold"/>
              </a:rPr>
              <a:t>Reader for</a:t>
            </a:r>
          </a:p>
          <a:p>
            <a:pPr>
              <a:lnSpc>
                <a:spcPts val="7371"/>
              </a:lnSpc>
            </a:pPr>
            <a:r>
              <a:rPr lang="en-US" sz="6300">
                <a:solidFill>
                  <a:srgbClr val="000000"/>
                </a:solidFill>
                <a:latin typeface="Open Sauce SemiBold Bold"/>
              </a:rPr>
              <a:t>Visually Impaired Individuals</a:t>
            </a:r>
          </a:p>
        </p:txBody>
      </p:sp>
      <p:grpSp>
        <p:nvGrpSpPr>
          <p:cNvPr name="Group 3" id="3"/>
          <p:cNvGrpSpPr/>
          <p:nvPr/>
        </p:nvGrpSpPr>
        <p:grpSpPr>
          <a:xfrm rot="0">
            <a:off x="9128733" y="-425348"/>
            <a:ext cx="16115203" cy="20407954"/>
            <a:chOff x="0" y="0"/>
            <a:chExt cx="21486938" cy="27210605"/>
          </a:xfrm>
        </p:grpSpPr>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6412" y="5240963"/>
              <a:ext cx="21330526" cy="21969643"/>
            </a:xfrm>
            <a:prstGeom prst="rect">
              <a:avLst/>
            </a:prstGeom>
          </p:spPr>
        </p:pic>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52453" r="0" b="0"/>
            <a:stretch>
              <a:fillRect/>
            </a:stretch>
          </p:blipFill>
          <p:spPr>
            <a:xfrm flipH="false" flipV="false" rot="0">
              <a:off x="0" y="0"/>
              <a:ext cx="15216327" cy="7451612"/>
            </a:xfrm>
            <a:prstGeom prst="rect">
              <a:avLst/>
            </a:prstGeom>
          </p:spPr>
        </p:pic>
      </p:grpSp>
      <p:grpSp>
        <p:nvGrpSpPr>
          <p:cNvPr name="Group 6" id="6"/>
          <p:cNvGrpSpPr>
            <a:grpSpLocks noChangeAspect="true"/>
          </p:cNvGrpSpPr>
          <p:nvPr/>
        </p:nvGrpSpPr>
        <p:grpSpPr>
          <a:xfrm rot="0">
            <a:off x="9560507" y="2520315"/>
            <a:ext cx="2651460" cy="5246370"/>
            <a:chOff x="0" y="0"/>
            <a:chExt cx="2620010" cy="5184140"/>
          </a:xfrm>
        </p:grpSpPr>
        <p:sp>
          <p:nvSpPr>
            <p:cNvPr name="Freeform 7" id="7"/>
            <p:cNvSpPr/>
            <p:nvPr/>
          </p:nvSpPr>
          <p:spPr>
            <a:xfrm>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8" id="8"/>
            <p:cNvSpPr/>
            <p:nvPr/>
          </p:nvSpPr>
          <p:spPr>
            <a:xfrm>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4"/>
              <a:stretch>
                <a:fillRect l="-58351" r="-58351" t="0" b="0"/>
              </a:stretch>
            </a:blipFill>
          </p:spPr>
        </p:sp>
        <p:sp>
          <p:nvSpPr>
            <p:cNvPr name="Freeform 9" id="9"/>
            <p:cNvSpPr/>
            <p:nvPr/>
          </p:nvSpPr>
          <p:spPr>
            <a:xfrm>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55555"/>
            </a:solidFill>
          </p:spPr>
        </p:sp>
        <p:sp>
          <p:nvSpPr>
            <p:cNvPr name="Freeform 10" id="10"/>
            <p:cNvSpPr/>
            <p:nvPr/>
          </p:nvSpPr>
          <p:spPr>
            <a:xfrm>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55555"/>
            </a:solidFill>
          </p:spPr>
        </p:sp>
        <p:sp>
          <p:nvSpPr>
            <p:cNvPr name="Freeform 11" id="11"/>
            <p:cNvSpPr/>
            <p:nvPr/>
          </p:nvSpPr>
          <p:spPr>
            <a:xfrm>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2E2E2E"/>
            </a:solidFill>
          </p:spPr>
        </p:sp>
        <p:sp>
          <p:nvSpPr>
            <p:cNvPr name="Freeform 12" id="12"/>
            <p:cNvSpPr/>
            <p:nvPr/>
          </p:nvSpPr>
          <p:spPr>
            <a:xfrm>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2E2E2E"/>
            </a:solidFill>
          </p:spPr>
        </p:sp>
        <p:sp>
          <p:nvSpPr>
            <p:cNvPr name="Freeform 13" id="13"/>
            <p:cNvSpPr/>
            <p:nvPr/>
          </p:nvSpPr>
          <p:spPr>
            <a:xfrm>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2E2E2E"/>
            </a:solidFill>
          </p:spPr>
        </p:sp>
        <p:sp>
          <p:nvSpPr>
            <p:cNvPr name="Freeform 14" id="14"/>
            <p:cNvSpPr/>
            <p:nvPr/>
          </p:nvSpPr>
          <p:spPr>
            <a:xfrm>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2E2E2E"/>
            </a:solidFill>
          </p:spPr>
        </p:sp>
        <p:sp>
          <p:nvSpPr>
            <p:cNvPr name="Freeform 15" id="15"/>
            <p:cNvSpPr/>
            <p:nvPr/>
          </p:nvSpPr>
          <p:spPr>
            <a:xfrm>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555555"/>
            </a:solidFill>
          </p:spPr>
        </p:sp>
      </p:grpSp>
      <p:pic>
        <p:nvPicPr>
          <p:cNvPr name="Picture 16" id="16"/>
          <p:cNvPicPr>
            <a:picLocks noChangeAspect="true"/>
          </p:cNvPicPr>
          <p:nvPr/>
        </p:nvPicPr>
        <p:blipFill>
          <a:blip r:embed="rId5"/>
          <a:srcRect l="0" t="13905" r="0" b="1795"/>
          <a:stretch>
            <a:fillRect/>
          </a:stretch>
        </p:blipFill>
        <p:spPr>
          <a:xfrm flipH="false" flipV="false" rot="0">
            <a:off x="0" y="9539915"/>
            <a:ext cx="4374869" cy="747085"/>
          </a:xfrm>
          <a:prstGeom prst="rect">
            <a:avLst/>
          </a:prstGeom>
        </p:spPr>
      </p:pic>
      <p:sp>
        <p:nvSpPr>
          <p:cNvPr name="TextBox 17" id="17"/>
          <p:cNvSpPr txBox="true"/>
          <p:nvPr/>
        </p:nvSpPr>
        <p:spPr>
          <a:xfrm rot="0">
            <a:off x="2079376" y="8062083"/>
            <a:ext cx="5249748" cy="828676"/>
          </a:xfrm>
          <a:prstGeom prst="rect">
            <a:avLst/>
          </a:prstGeom>
        </p:spPr>
        <p:txBody>
          <a:bodyPr anchor="t" rtlCol="false" tIns="0" lIns="0" bIns="0" rIns="0">
            <a:spAutoFit/>
          </a:bodyPr>
          <a:lstStyle/>
          <a:p>
            <a:pPr>
              <a:lnSpc>
                <a:spcPts val="6749"/>
              </a:lnSpc>
            </a:pPr>
            <a:r>
              <a:rPr lang="en-US" sz="4999" spc="599">
                <a:solidFill>
                  <a:srgbClr val="0052CC"/>
                </a:solidFill>
                <a:latin typeface="Montserrat Classic"/>
              </a:rPr>
              <a:t>TMP-23-198</a:t>
            </a:r>
          </a:p>
        </p:txBody>
      </p:sp>
      <p:sp>
        <p:nvSpPr>
          <p:cNvPr name="AutoShape 18" id="18"/>
          <p:cNvSpPr/>
          <p:nvPr/>
        </p:nvSpPr>
        <p:spPr>
          <a:xfrm rot="0">
            <a:off x="2079376" y="7828940"/>
            <a:ext cx="6492240" cy="0"/>
          </a:xfrm>
          <a:prstGeom prst="line">
            <a:avLst/>
          </a:prstGeom>
          <a:ln cap="rnd" w="9525">
            <a:solidFill>
              <a:srgbClr val="000000"/>
            </a:soli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2911876" y="6132018"/>
            <a:ext cx="5068983" cy="3379322"/>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5" id="5"/>
          <p:cNvSpPr txBox="true"/>
          <p:nvPr/>
        </p:nvSpPr>
        <p:spPr>
          <a:xfrm rot="0">
            <a:off x="4948067" y="462534"/>
            <a:ext cx="7863677"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INTRODUCTION</a:t>
            </a:r>
          </a:p>
        </p:txBody>
      </p:sp>
      <p:sp>
        <p:nvSpPr>
          <p:cNvPr name="TextBox 6" id="6"/>
          <p:cNvSpPr txBox="true"/>
          <p:nvPr/>
        </p:nvSpPr>
        <p:spPr>
          <a:xfrm rot="0">
            <a:off x="696635" y="1795146"/>
            <a:ext cx="16894730" cy="4730114"/>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Sinhala voice navigation is a technology that enables users to navigate an application using voice commands spoken in the Sinhala language, which is the primary language spoken in Sri Lanka. This technology is particularly useful for individuals who may have difficulty seeing as visually impaired persons, as it allows them to interact with the application in a more natural and intuitive way.</a:t>
            </a:r>
          </a:p>
          <a:p>
            <a:pPr>
              <a:lnSpc>
                <a:spcPts val="3079"/>
              </a:lnSpc>
            </a:pPr>
          </a:p>
          <a:p>
            <a:pPr marL="474979" indent="-237490" lvl="1">
              <a:lnSpc>
                <a:spcPts val="3079"/>
              </a:lnSpc>
              <a:buFont typeface="Arial"/>
              <a:buChar char="•"/>
            </a:pPr>
            <a:r>
              <a:rPr lang="en-US" sz="2199">
                <a:solidFill>
                  <a:srgbClr val="000000"/>
                </a:solidFill>
                <a:latin typeface="Canva Sans 2 Bold"/>
              </a:rPr>
              <a:t>Voice navigation technology has become increasingly popular in recent years, as more and more people rely on their smartphones and other devices for daily tasks. Sinhala voice navigation technology is especially important for users in Sri Lanka, where the majority of the population speaks Sinhala as their first language.</a:t>
            </a:r>
          </a:p>
          <a:p>
            <a:pPr>
              <a:lnSpc>
                <a:spcPts val="3079"/>
              </a:lnSpc>
            </a:pPr>
          </a:p>
          <a:p>
            <a:pPr marL="474979" indent="-237490" lvl="1">
              <a:lnSpc>
                <a:spcPts val="3079"/>
              </a:lnSpc>
              <a:buFont typeface="Arial"/>
              <a:buChar char="•"/>
            </a:pPr>
            <a:r>
              <a:rPr lang="en-US" sz="2199">
                <a:solidFill>
                  <a:srgbClr val="000000"/>
                </a:solidFill>
                <a:latin typeface="Canva Sans 2 Bold"/>
              </a:rPr>
              <a:t>Object detection is a computer vision technology that enables an app to identify and locate objects within an environment using the device's camera.</a:t>
            </a:r>
          </a:p>
          <a:p>
            <a:pPr algn="just">
              <a:lnSpc>
                <a:spcPts val="3640"/>
              </a:lnSpc>
            </a:pP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8" id="8"/>
          <p:cNvSpPr txBox="true"/>
          <p:nvPr/>
        </p:nvSpPr>
        <p:spPr>
          <a:xfrm rot="0">
            <a:off x="696635" y="6502047"/>
            <a:ext cx="12625457" cy="154432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Using this technology, the user's potential benefit is the capability of exploring a new environment safely. This feature allows users to identify the objects around them and notify in the Sinhala language about what the object is and how much distance that object is.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2470" r="0" b="2470"/>
          <a:stretch>
            <a:fillRect/>
          </a:stretch>
        </p:blipFill>
        <p:spPr>
          <a:xfrm flipH="false" flipV="false" rot="0">
            <a:off x="15282290" y="4001059"/>
            <a:ext cx="2837334" cy="5319781"/>
          </a:xfrm>
          <a:prstGeom prst="rect">
            <a:avLst/>
          </a:prstGeom>
        </p:spPr>
      </p:pic>
      <p:sp>
        <p:nvSpPr>
          <p:cNvPr name="TextBox 4" id="4"/>
          <p:cNvSpPr txBox="true"/>
          <p:nvPr/>
        </p:nvSpPr>
        <p:spPr>
          <a:xfrm rot="0">
            <a:off x="1359869" y="1747195"/>
            <a:ext cx="13922421" cy="779272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How effective is Sinhala voice navigation technology in improving the accessibility and usability of mobile applications for Sinhala-speaking users?</a:t>
            </a:r>
          </a:p>
          <a:p>
            <a:pPr>
              <a:lnSpc>
                <a:spcPts val="3079"/>
              </a:lnSpc>
            </a:pPr>
          </a:p>
          <a:p>
            <a:pPr marL="474979" indent="-237490" lvl="1">
              <a:lnSpc>
                <a:spcPts val="3079"/>
              </a:lnSpc>
              <a:buFont typeface="Arial"/>
              <a:buChar char="•"/>
            </a:pPr>
            <a:r>
              <a:rPr lang="en-US" sz="2199">
                <a:solidFill>
                  <a:srgbClr val="000000"/>
                </a:solidFill>
                <a:latin typeface="Canva Sans 2 Bold"/>
              </a:rPr>
              <a:t>What are the key technical challenges in implementing Sinhala voice navigation in mobile applications, and how can these challenges be addressed?</a:t>
            </a:r>
          </a:p>
          <a:p>
            <a:pPr>
              <a:lnSpc>
                <a:spcPts val="3079"/>
              </a:lnSpc>
            </a:pPr>
          </a:p>
          <a:p>
            <a:pPr marL="474979" indent="-237490" lvl="1">
              <a:lnSpc>
                <a:spcPts val="3079"/>
              </a:lnSpc>
              <a:buFont typeface="Arial"/>
              <a:buChar char="•"/>
            </a:pPr>
            <a:r>
              <a:rPr lang="en-US" sz="2199">
                <a:solidFill>
                  <a:srgbClr val="000000"/>
                </a:solidFill>
                <a:latin typeface="Canva Sans 2 Bold"/>
              </a:rPr>
              <a:t>How does the accuracy of Sinhala voice recognition technology compare to other voice recognition technologies, such as English or Mandarin?</a:t>
            </a:r>
          </a:p>
          <a:p>
            <a:pPr>
              <a:lnSpc>
                <a:spcPts val="3079"/>
              </a:lnSpc>
            </a:pPr>
          </a:p>
          <a:p>
            <a:pPr marL="474979" indent="-237490" lvl="1">
              <a:lnSpc>
                <a:spcPts val="3079"/>
              </a:lnSpc>
              <a:buFont typeface="Arial"/>
              <a:buChar char="•"/>
            </a:pPr>
            <a:r>
              <a:rPr lang="en-US" sz="2199">
                <a:solidFill>
                  <a:srgbClr val="000000"/>
                </a:solidFill>
                <a:latin typeface="Canva Sans 2 Bold"/>
              </a:rPr>
              <a:t>What are the cultural and linguistic considerations that need to be taken into account when designing Sinhala voice navigation technology for mobile applications?</a:t>
            </a:r>
          </a:p>
          <a:p>
            <a:pPr>
              <a:lnSpc>
                <a:spcPts val="3079"/>
              </a:lnSpc>
            </a:pPr>
          </a:p>
          <a:p>
            <a:pPr marL="474979" indent="-237490" lvl="1">
              <a:lnSpc>
                <a:spcPts val="3079"/>
              </a:lnSpc>
              <a:buFont typeface="Arial"/>
              <a:buChar char="•"/>
            </a:pPr>
            <a:r>
              <a:rPr lang="en-US" sz="2199">
                <a:solidFill>
                  <a:srgbClr val="000000"/>
                </a:solidFill>
                <a:latin typeface="Canva Sans 2 Bold"/>
              </a:rPr>
              <a:t>How can Sinhala voice navigation be integrated with other accessibility features, such as screen readers or haptic feedback, to create a more inclusive user experience?</a:t>
            </a:r>
          </a:p>
          <a:p>
            <a:pPr>
              <a:lnSpc>
                <a:spcPts val="3079"/>
              </a:lnSpc>
            </a:pPr>
          </a:p>
          <a:p>
            <a:pPr marL="474979" indent="-237490" lvl="1">
              <a:lnSpc>
                <a:spcPts val="3079"/>
              </a:lnSpc>
              <a:buFont typeface="Arial"/>
              <a:buChar char="•"/>
            </a:pPr>
            <a:r>
              <a:rPr lang="en-US" sz="2199">
                <a:solidFill>
                  <a:srgbClr val="000000"/>
                </a:solidFill>
                <a:latin typeface="Canva Sans 2 Bold"/>
              </a:rPr>
              <a:t>What are the privacy and security implications of using voice commands to navigate mobile applications, and how can these concerns be addressed?</a:t>
            </a:r>
          </a:p>
          <a:p>
            <a:pPr>
              <a:lnSpc>
                <a:spcPts val="3079"/>
              </a:lnSpc>
            </a:pPr>
          </a:p>
          <a:p>
            <a:pPr marL="474979" indent="-237490" lvl="1">
              <a:lnSpc>
                <a:spcPts val="3079"/>
              </a:lnSpc>
              <a:buFont typeface="Arial"/>
              <a:buChar char="•"/>
            </a:pPr>
            <a:r>
              <a:rPr lang="en-US" sz="2199">
                <a:solidFill>
                  <a:srgbClr val="000000"/>
                </a:solidFill>
                <a:latin typeface="Canva Sans 2 Bold"/>
              </a:rPr>
              <a:t>How can Sinhala voice navigation technology be adapted to support users with different levels of language proficiency or dialects?</a:t>
            </a:r>
          </a:p>
        </p:txBody>
      </p:sp>
      <p:sp>
        <p:nvSpPr>
          <p:cNvPr name="TextBox 5" id="5"/>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6" id="6"/>
          <p:cNvSpPr txBox="true"/>
          <p:nvPr/>
        </p:nvSpPr>
        <p:spPr>
          <a:xfrm rot="0">
            <a:off x="4374869" y="471988"/>
            <a:ext cx="10447977"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RESEARCH QUESTION</a:t>
            </a: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9631487" y="4036186"/>
            <a:ext cx="7966226" cy="4952337"/>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5" id="5"/>
          <p:cNvSpPr txBox="true"/>
          <p:nvPr/>
        </p:nvSpPr>
        <p:spPr>
          <a:xfrm rot="0">
            <a:off x="4374869" y="696757"/>
            <a:ext cx="10447977"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RESEARCH PROBLEM</a:t>
            </a:r>
          </a:p>
        </p:txBody>
      </p:sp>
      <p:sp>
        <p:nvSpPr>
          <p:cNvPr name="TextBox 6" id="6"/>
          <p:cNvSpPr txBox="true"/>
          <p:nvPr/>
        </p:nvSpPr>
        <p:spPr>
          <a:xfrm rot="0">
            <a:off x="671238" y="2216278"/>
            <a:ext cx="16926474" cy="1819908"/>
          </a:xfrm>
          <a:prstGeom prst="rect">
            <a:avLst/>
          </a:prstGeom>
        </p:spPr>
        <p:txBody>
          <a:bodyPr anchor="t" rtlCol="false" tIns="0" lIns="0" bIns="0" rIns="0">
            <a:spAutoFit/>
          </a:bodyPr>
          <a:lstStyle/>
          <a:p>
            <a:pPr algn="just" marL="561353" indent="-280677" lvl="1">
              <a:lnSpc>
                <a:spcPts val="3640"/>
              </a:lnSpc>
              <a:buFont typeface="Arial"/>
              <a:buChar char="•"/>
            </a:pPr>
            <a:r>
              <a:rPr lang="en-US" sz="2600">
                <a:solidFill>
                  <a:srgbClr val="000000"/>
                </a:solidFill>
                <a:latin typeface="Canva Sans 2"/>
              </a:rPr>
              <a:t>The primary problem that this research project aims to address is the lack of comprehensive technology that can aid visually impaired people in their daily lives.</a:t>
            </a:r>
          </a:p>
          <a:p>
            <a:pPr algn="just" marL="561353" indent="-280677" lvl="1">
              <a:lnSpc>
                <a:spcPts val="3640"/>
              </a:lnSpc>
              <a:buFont typeface="Arial"/>
              <a:buChar char="•"/>
            </a:pPr>
            <a:r>
              <a:rPr lang="en-US" sz="2600">
                <a:solidFill>
                  <a:srgbClr val="000000"/>
                </a:solidFill>
                <a:latin typeface="Canva Sans 2"/>
              </a:rPr>
              <a:t>Visually impaired people face challenges in navigating an app, object detection, and avoidance, which limits their mobility and independence. </a:t>
            </a: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graphicFrame>
        <p:nvGraphicFramePr>
          <p:cNvPr name="Table 3" id="3"/>
          <p:cNvGraphicFramePr>
            <a:graphicFrameLocks noGrp="true"/>
          </p:cNvGraphicFramePr>
          <p:nvPr/>
        </p:nvGraphicFramePr>
        <p:xfrm>
          <a:off x="1129733" y="1410697"/>
          <a:ext cx="16674648" cy="7370356"/>
        </p:xfrm>
        <a:graphic>
          <a:graphicData uri="http://schemas.openxmlformats.org/drawingml/2006/table">
            <a:tbl>
              <a:tblPr/>
              <a:tblGrid>
                <a:gridCol w="3334930"/>
                <a:gridCol w="3334930"/>
                <a:gridCol w="3334930"/>
                <a:gridCol w="3334930"/>
                <a:gridCol w="3334930"/>
              </a:tblGrid>
              <a:tr h="2125538">
                <a:tc>
                  <a:txBody>
                    <a:bodyPr anchor="t" rtlCol="false"/>
                    <a:lstStyle/>
                    <a:p>
                      <a:pPr algn="ctr">
                        <a:lnSpc>
                          <a:spcPts val="4235"/>
                        </a:lnSpc>
                        <a:defRPr/>
                      </a:pPr>
                      <a:r>
                        <a:rPr lang="en-US" sz="3025">
                          <a:solidFill>
                            <a:srgbClr val="000000"/>
                          </a:solidFill>
                          <a:latin typeface="Montserrat Classic Bold"/>
                        </a:rPr>
                        <a:t>References</a:t>
                      </a: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solidFill>
                      <a:srgbClr val="CDD6FF"/>
                    </a:solidFill>
                  </a:tcPr>
                </a:tc>
                <a:tc>
                  <a:txBody>
                    <a:bodyPr anchor="t" rtlCol="false"/>
                    <a:lstStyle/>
                    <a:p>
                      <a:pPr algn="ctr">
                        <a:lnSpc>
                          <a:spcPts val="2695"/>
                        </a:lnSpc>
                        <a:defRPr/>
                      </a:pPr>
                      <a:r>
                        <a:rPr lang="en-US" sz="1925">
                          <a:solidFill>
                            <a:srgbClr val="000000"/>
                          </a:solidFill>
                          <a:latin typeface="Montserrat Classic Bold"/>
                        </a:rPr>
                        <a:t>Opportunities for implementing voice navigation technology for Sinhala-speaking users</a:t>
                      </a: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solidFill>
                      <a:srgbClr val="CDD6FF"/>
                    </a:solidFill>
                  </a:tcPr>
                </a:tc>
                <a:tc>
                  <a:txBody>
                    <a:bodyPr anchor="t" rtlCol="false"/>
                    <a:lstStyle/>
                    <a:p>
                      <a:pPr algn="ctr">
                        <a:lnSpc>
                          <a:spcPts val="2695"/>
                        </a:lnSpc>
                        <a:defRPr/>
                      </a:pPr>
                      <a:r>
                        <a:rPr lang="en-US" sz="1925">
                          <a:solidFill>
                            <a:srgbClr val="000000"/>
                          </a:solidFill>
                          <a:latin typeface="Montserrat Classic Bold"/>
                        </a:rPr>
                        <a:t>Identify the voice of the user and identify the command clearly </a:t>
                      </a: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solidFill>
                      <a:srgbClr val="CDD6FF"/>
                    </a:solidFill>
                  </a:tcPr>
                </a:tc>
                <a:tc>
                  <a:txBody>
                    <a:bodyPr anchor="t" rtlCol="false"/>
                    <a:lstStyle/>
                    <a:p>
                      <a:pPr algn="ctr">
                        <a:lnSpc>
                          <a:spcPts val="2695"/>
                        </a:lnSpc>
                        <a:defRPr/>
                      </a:pPr>
                      <a:r>
                        <a:rPr lang="en-US" sz="1925">
                          <a:solidFill>
                            <a:srgbClr val="000000"/>
                          </a:solidFill>
                          <a:latin typeface="Montserrat Classic Bold"/>
                        </a:rPr>
                        <a:t>Clear Sinhala Voice commands and navigations  </a:t>
                      </a: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solidFill>
                      <a:srgbClr val="CDD6FF"/>
                    </a:solidFill>
                  </a:tcPr>
                </a:tc>
                <a:tc>
                  <a:txBody>
                    <a:bodyPr anchor="t" rtlCol="false"/>
                    <a:lstStyle/>
                    <a:p>
                      <a:pPr algn="ctr">
                        <a:lnSpc>
                          <a:spcPts val="2695"/>
                        </a:lnSpc>
                        <a:defRPr/>
                      </a:pPr>
                      <a:r>
                        <a:rPr lang="en-US" sz="1925">
                          <a:solidFill>
                            <a:srgbClr val="000000"/>
                          </a:solidFill>
                          <a:latin typeface="Montserrat Classic Bold"/>
                        </a:rPr>
                        <a:t>Real time object detection and distance calculation, with guidance to avoid dangerous objects.</a:t>
                      </a: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solidFill>
                      <a:srgbClr val="CDD6FF"/>
                    </a:solidFill>
                  </a:tcPr>
                </a:tc>
              </a:tr>
              <a:tr h="1311205">
                <a:tc>
                  <a:txBody>
                    <a:bodyPr anchor="t" rtlCol="false"/>
                    <a:lstStyle/>
                    <a:p>
                      <a:pPr algn="ctr">
                        <a:lnSpc>
                          <a:spcPts val="2695"/>
                        </a:lnSpc>
                        <a:defRPr/>
                      </a:pPr>
                      <a:r>
                        <a:rPr lang="en-US" sz="1925">
                          <a:solidFill>
                            <a:srgbClr val="000000"/>
                          </a:solidFill>
                          <a:latin typeface="Canva Sans 1"/>
                        </a:rPr>
                        <a:t>Research A</a:t>
                      </a: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r>
              <a:tr h="1311205">
                <a:tc>
                  <a:txBody>
                    <a:bodyPr anchor="t" rtlCol="false"/>
                    <a:lstStyle/>
                    <a:p>
                      <a:pPr algn="ctr">
                        <a:lnSpc>
                          <a:spcPts val="2695"/>
                        </a:lnSpc>
                        <a:defRPr/>
                      </a:pPr>
                      <a:r>
                        <a:rPr lang="en-US" sz="1925">
                          <a:solidFill>
                            <a:srgbClr val="000000"/>
                          </a:solidFill>
                          <a:latin typeface="Canva Sans 1"/>
                        </a:rPr>
                        <a:t>Research B</a:t>
                      </a: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r>
              <a:tr h="1311205">
                <a:tc>
                  <a:txBody>
                    <a:bodyPr anchor="t" rtlCol="false"/>
                    <a:lstStyle/>
                    <a:p>
                      <a:pPr algn="ctr">
                        <a:lnSpc>
                          <a:spcPts val="2695"/>
                        </a:lnSpc>
                        <a:defRPr/>
                      </a:pPr>
                      <a:r>
                        <a:rPr lang="en-US" sz="1925">
                          <a:solidFill>
                            <a:srgbClr val="000000"/>
                          </a:solidFill>
                          <a:latin typeface="Canva Sans 1"/>
                        </a:rPr>
                        <a:t>Research C</a:t>
                      </a: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r>
              <a:tr h="1311205">
                <a:tc>
                  <a:txBody>
                    <a:bodyPr anchor="t" rtlCol="false"/>
                    <a:lstStyle/>
                    <a:p>
                      <a:pPr algn="ctr">
                        <a:lnSpc>
                          <a:spcPts val="2695"/>
                        </a:lnSpc>
                        <a:defRPr/>
                      </a:pPr>
                      <a:r>
                        <a:rPr lang="en-US" sz="1925">
                          <a:solidFill>
                            <a:srgbClr val="000000"/>
                          </a:solidFill>
                          <a:latin typeface="Canva Sans 1"/>
                        </a:rPr>
                        <a:t>Proposed System</a:t>
                      </a: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99ACFF"/>
                      </a:solidFill>
                      <a:prstDash val="solid"/>
                      <a:round/>
                      <a:headEnd type="none" w="med" len="med"/>
                      <a:tailEnd type="none" w="med" len="med"/>
                    </a:lnL>
                    <a:lnR cmpd="sng" algn="ctr" cap="flat" w="38100">
                      <a:solidFill>
                        <a:srgbClr val="99ACFF"/>
                      </a:solidFill>
                      <a:prstDash val="solid"/>
                      <a:round/>
                      <a:headEnd type="none" w="med" len="med"/>
                      <a:tailEnd type="none" w="med" len="med"/>
                    </a:lnR>
                    <a:lnT cmpd="sng" algn="ctr" cap="flat" w="38100">
                      <a:solidFill>
                        <a:srgbClr val="99ACFF"/>
                      </a:solidFill>
                      <a:prstDash val="solid"/>
                      <a:round/>
                      <a:headEnd type="none" w="med" len="med"/>
                      <a:tailEnd type="none" w="med" len="med"/>
                    </a:lnT>
                    <a:lnB cmpd="sng" algn="ctr" cap="flat" w="38100">
                      <a:solidFill>
                        <a:srgbClr val="99ACFF"/>
                      </a:solidFill>
                      <a:prstDash val="solid"/>
                      <a:round/>
                      <a:headEnd type="none" w="med" len="med"/>
                      <a:tailEnd type="none" w="med" len="med"/>
                    </a:lnB>
                  </a:tcPr>
                </a:tc>
              </a:tr>
            </a:tbl>
          </a:graphicData>
        </a:graphic>
      </p:graphicFrame>
      <p:pic>
        <p:nvPicPr>
          <p:cNvPr name="Picture 4" id="4"/>
          <p:cNvPicPr>
            <a:picLocks noChangeAspect="true"/>
          </p:cNvPicPr>
          <p:nvPr/>
        </p:nvPicPr>
        <p:blipFill>
          <a:blip r:embed="rId3"/>
          <a:srcRect l="0" t="0" r="0" b="0"/>
          <a:stretch>
            <a:fillRect/>
          </a:stretch>
        </p:blipFill>
        <p:spPr>
          <a:xfrm flipH="false" flipV="false" rot="0">
            <a:off x="5595453" y="5024711"/>
            <a:ext cx="1089144" cy="1033326"/>
          </a:xfrm>
          <a:prstGeom prst="rect">
            <a:avLst/>
          </a:prstGeom>
        </p:spPr>
      </p:pic>
      <p:pic>
        <p:nvPicPr>
          <p:cNvPr name="Picture 5" id="5"/>
          <p:cNvPicPr>
            <a:picLocks noChangeAspect="true"/>
          </p:cNvPicPr>
          <p:nvPr/>
        </p:nvPicPr>
        <p:blipFill>
          <a:blip r:embed="rId3"/>
          <a:srcRect l="0" t="0" r="0" b="0"/>
          <a:stretch>
            <a:fillRect/>
          </a:stretch>
        </p:blipFill>
        <p:spPr>
          <a:xfrm flipH="false" flipV="false" rot="0">
            <a:off x="5595453" y="6336570"/>
            <a:ext cx="1089144" cy="1033326"/>
          </a:xfrm>
          <a:prstGeom prst="rect">
            <a:avLst/>
          </a:prstGeom>
        </p:spPr>
      </p:pic>
      <p:pic>
        <p:nvPicPr>
          <p:cNvPr name="Picture 6" id="6"/>
          <p:cNvPicPr>
            <a:picLocks noChangeAspect="true"/>
          </p:cNvPicPr>
          <p:nvPr/>
        </p:nvPicPr>
        <p:blipFill>
          <a:blip r:embed="rId3"/>
          <a:srcRect l="0" t="0" r="0" b="0"/>
          <a:stretch>
            <a:fillRect/>
          </a:stretch>
        </p:blipFill>
        <p:spPr>
          <a:xfrm flipH="false" flipV="false" rot="0">
            <a:off x="8922485" y="3676665"/>
            <a:ext cx="1089144" cy="1033326"/>
          </a:xfrm>
          <a:prstGeom prst="rect">
            <a:avLst/>
          </a:prstGeom>
        </p:spPr>
      </p:pic>
      <p:pic>
        <p:nvPicPr>
          <p:cNvPr name="Picture 7" id="7"/>
          <p:cNvPicPr>
            <a:picLocks noChangeAspect="true"/>
          </p:cNvPicPr>
          <p:nvPr/>
        </p:nvPicPr>
        <p:blipFill>
          <a:blip r:embed="rId3"/>
          <a:srcRect l="0" t="0" r="0" b="0"/>
          <a:stretch>
            <a:fillRect/>
          </a:stretch>
        </p:blipFill>
        <p:spPr>
          <a:xfrm flipH="false" flipV="false" rot="0">
            <a:off x="8922485" y="6336570"/>
            <a:ext cx="1089144" cy="1033326"/>
          </a:xfrm>
          <a:prstGeom prst="rect">
            <a:avLst/>
          </a:prstGeom>
        </p:spPr>
      </p:pic>
      <p:pic>
        <p:nvPicPr>
          <p:cNvPr name="Picture 8" id="8"/>
          <p:cNvPicPr>
            <a:picLocks noChangeAspect="true"/>
          </p:cNvPicPr>
          <p:nvPr/>
        </p:nvPicPr>
        <p:blipFill>
          <a:blip r:embed="rId3"/>
          <a:srcRect l="0" t="0" r="0" b="0"/>
          <a:stretch>
            <a:fillRect/>
          </a:stretch>
        </p:blipFill>
        <p:spPr>
          <a:xfrm flipH="false" flipV="false" rot="0">
            <a:off x="12326854" y="3676665"/>
            <a:ext cx="1089144" cy="1033326"/>
          </a:xfrm>
          <a:prstGeom prst="rect">
            <a:avLst/>
          </a:prstGeom>
        </p:spPr>
      </p:pic>
      <p:pic>
        <p:nvPicPr>
          <p:cNvPr name="Picture 9" id="9"/>
          <p:cNvPicPr>
            <a:picLocks noChangeAspect="true"/>
          </p:cNvPicPr>
          <p:nvPr/>
        </p:nvPicPr>
        <p:blipFill>
          <a:blip r:embed="rId3"/>
          <a:srcRect l="0" t="0" r="0" b="0"/>
          <a:stretch>
            <a:fillRect/>
          </a:stretch>
        </p:blipFill>
        <p:spPr>
          <a:xfrm flipH="false" flipV="false" rot="0">
            <a:off x="12326854" y="5024711"/>
            <a:ext cx="1089144" cy="1033326"/>
          </a:xfrm>
          <a:prstGeom prst="rect">
            <a:avLst/>
          </a:prstGeom>
        </p:spPr>
      </p:pic>
      <p:pic>
        <p:nvPicPr>
          <p:cNvPr name="Picture 10" id="10"/>
          <p:cNvPicPr>
            <a:picLocks noChangeAspect="true"/>
          </p:cNvPicPr>
          <p:nvPr/>
        </p:nvPicPr>
        <p:blipFill>
          <a:blip r:embed="rId3"/>
          <a:srcRect l="0" t="0" r="0" b="0"/>
          <a:stretch>
            <a:fillRect/>
          </a:stretch>
        </p:blipFill>
        <p:spPr>
          <a:xfrm flipH="false" flipV="false" rot="0">
            <a:off x="15562921" y="3676665"/>
            <a:ext cx="1089144" cy="1033326"/>
          </a:xfrm>
          <a:prstGeom prst="rect">
            <a:avLst/>
          </a:prstGeom>
        </p:spPr>
      </p:pic>
      <p:pic>
        <p:nvPicPr>
          <p:cNvPr name="Picture 11" id="11"/>
          <p:cNvPicPr>
            <a:picLocks noChangeAspect="true"/>
          </p:cNvPicPr>
          <p:nvPr/>
        </p:nvPicPr>
        <p:blipFill>
          <a:blip r:embed="rId3"/>
          <a:srcRect l="0" t="0" r="0" b="0"/>
          <a:stretch>
            <a:fillRect/>
          </a:stretch>
        </p:blipFill>
        <p:spPr>
          <a:xfrm flipH="false" flipV="false" rot="0">
            <a:off x="15562921" y="5024711"/>
            <a:ext cx="1089144" cy="1033326"/>
          </a:xfrm>
          <a:prstGeom prst="rect">
            <a:avLst/>
          </a:prstGeom>
        </p:spPr>
      </p:pic>
      <p:pic>
        <p:nvPicPr>
          <p:cNvPr name="Picture 12" id="12"/>
          <p:cNvPicPr>
            <a:picLocks noChangeAspect="true"/>
          </p:cNvPicPr>
          <p:nvPr/>
        </p:nvPicPr>
        <p:blipFill>
          <a:blip r:embed="rId3"/>
          <a:srcRect l="0" t="0" r="0" b="0"/>
          <a:stretch>
            <a:fillRect/>
          </a:stretch>
        </p:blipFill>
        <p:spPr>
          <a:xfrm flipH="false" flipV="false" rot="0">
            <a:off x="15562921" y="6336570"/>
            <a:ext cx="1089144" cy="1033326"/>
          </a:xfrm>
          <a:prstGeom prst="rect">
            <a:avLst/>
          </a:prstGeom>
        </p:spPr>
      </p:pic>
      <p:pic>
        <p:nvPicPr>
          <p:cNvPr name="Picture 13" id="13"/>
          <p:cNvPicPr>
            <a:picLocks noChangeAspect="true"/>
          </p:cNvPicPr>
          <p:nvPr/>
        </p:nvPicPr>
        <p:blipFill>
          <a:blip r:embed="rId4"/>
          <a:srcRect l="0" t="0" r="0" b="0"/>
          <a:stretch>
            <a:fillRect/>
          </a:stretch>
        </p:blipFill>
        <p:spPr>
          <a:xfrm flipH="false" flipV="false" rot="0">
            <a:off x="5368181" y="3617339"/>
            <a:ext cx="1543687" cy="1151977"/>
          </a:xfrm>
          <a:prstGeom prst="rect">
            <a:avLst/>
          </a:prstGeom>
        </p:spPr>
      </p:pic>
      <p:sp>
        <p:nvSpPr>
          <p:cNvPr name="TextBox 14" id="1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15" id="15"/>
          <p:cNvSpPr txBox="true"/>
          <p:nvPr/>
        </p:nvSpPr>
        <p:spPr>
          <a:xfrm rot="0">
            <a:off x="5398098" y="233934"/>
            <a:ext cx="10447977"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RESEARCH GAP</a:t>
            </a:r>
          </a:p>
        </p:txBody>
      </p:sp>
      <p:sp>
        <p:nvSpPr>
          <p:cNvPr name="TextBox 16" id="1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pic>
        <p:nvPicPr>
          <p:cNvPr name="Picture 17" id="17"/>
          <p:cNvPicPr>
            <a:picLocks noChangeAspect="true"/>
          </p:cNvPicPr>
          <p:nvPr/>
        </p:nvPicPr>
        <p:blipFill>
          <a:blip r:embed="rId4"/>
          <a:srcRect l="0" t="0" r="0" b="0"/>
          <a:stretch>
            <a:fillRect/>
          </a:stretch>
        </p:blipFill>
        <p:spPr>
          <a:xfrm flipH="false" flipV="false" rot="0">
            <a:off x="8695213" y="4906060"/>
            <a:ext cx="1543687" cy="1151977"/>
          </a:xfrm>
          <a:prstGeom prst="rect">
            <a:avLst/>
          </a:prstGeom>
        </p:spPr>
      </p:pic>
      <p:pic>
        <p:nvPicPr>
          <p:cNvPr name="Picture 18" id="18"/>
          <p:cNvPicPr>
            <a:picLocks noChangeAspect="true"/>
          </p:cNvPicPr>
          <p:nvPr/>
        </p:nvPicPr>
        <p:blipFill>
          <a:blip r:embed="rId4"/>
          <a:srcRect l="0" t="0" r="0" b="0"/>
          <a:stretch>
            <a:fillRect/>
          </a:stretch>
        </p:blipFill>
        <p:spPr>
          <a:xfrm flipH="false" flipV="false" rot="0">
            <a:off x="12099582" y="6217919"/>
            <a:ext cx="1543687" cy="1151977"/>
          </a:xfrm>
          <a:prstGeom prst="rect">
            <a:avLst/>
          </a:prstGeom>
        </p:spPr>
      </p:pic>
      <p:pic>
        <p:nvPicPr>
          <p:cNvPr name="Picture 19" id="19"/>
          <p:cNvPicPr>
            <a:picLocks noChangeAspect="true"/>
          </p:cNvPicPr>
          <p:nvPr/>
        </p:nvPicPr>
        <p:blipFill>
          <a:blip r:embed="rId4"/>
          <a:srcRect l="0" t="0" r="0" b="0"/>
          <a:stretch>
            <a:fillRect/>
          </a:stretch>
        </p:blipFill>
        <p:spPr>
          <a:xfrm flipH="false" flipV="false" rot="0">
            <a:off x="15326125" y="7598495"/>
            <a:ext cx="1543687" cy="1151977"/>
          </a:xfrm>
          <a:prstGeom prst="rect">
            <a:avLst/>
          </a:prstGeom>
        </p:spPr>
      </p:pic>
      <p:pic>
        <p:nvPicPr>
          <p:cNvPr name="Picture 20" id="20"/>
          <p:cNvPicPr>
            <a:picLocks noChangeAspect="true"/>
          </p:cNvPicPr>
          <p:nvPr/>
        </p:nvPicPr>
        <p:blipFill>
          <a:blip r:embed="rId4"/>
          <a:srcRect l="0" t="0" r="0" b="0"/>
          <a:stretch>
            <a:fillRect/>
          </a:stretch>
        </p:blipFill>
        <p:spPr>
          <a:xfrm flipH="false" flipV="false" rot="0">
            <a:off x="12099582" y="7598495"/>
            <a:ext cx="1543687" cy="1151977"/>
          </a:xfrm>
          <a:prstGeom prst="rect">
            <a:avLst/>
          </a:prstGeom>
        </p:spPr>
      </p:pic>
      <p:pic>
        <p:nvPicPr>
          <p:cNvPr name="Picture 21" id="21"/>
          <p:cNvPicPr>
            <a:picLocks noChangeAspect="true"/>
          </p:cNvPicPr>
          <p:nvPr/>
        </p:nvPicPr>
        <p:blipFill>
          <a:blip r:embed="rId4"/>
          <a:srcRect l="0" t="0" r="0" b="0"/>
          <a:stretch>
            <a:fillRect/>
          </a:stretch>
        </p:blipFill>
        <p:spPr>
          <a:xfrm flipH="false" flipV="false" rot="0">
            <a:off x="8695213" y="7598495"/>
            <a:ext cx="1543687" cy="1151977"/>
          </a:xfrm>
          <a:prstGeom prst="rect">
            <a:avLst/>
          </a:prstGeom>
        </p:spPr>
      </p:pic>
      <p:pic>
        <p:nvPicPr>
          <p:cNvPr name="Picture 22" id="22"/>
          <p:cNvPicPr>
            <a:picLocks noChangeAspect="true"/>
          </p:cNvPicPr>
          <p:nvPr/>
        </p:nvPicPr>
        <p:blipFill>
          <a:blip r:embed="rId4"/>
          <a:srcRect l="0" t="0" r="0" b="0"/>
          <a:stretch>
            <a:fillRect/>
          </a:stretch>
        </p:blipFill>
        <p:spPr>
          <a:xfrm flipH="false" flipV="false" rot="0">
            <a:off x="5294151" y="7598495"/>
            <a:ext cx="1543687" cy="1151977"/>
          </a:xfrm>
          <a:prstGeom prst="rect">
            <a:avLst/>
          </a:prstGeom>
        </p:spPr>
      </p:pic>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9861558" y="1982593"/>
            <a:ext cx="8550267" cy="5512310"/>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5" id="5"/>
          <p:cNvSpPr txBox="true"/>
          <p:nvPr/>
        </p:nvSpPr>
        <p:spPr>
          <a:xfrm rot="0">
            <a:off x="6270976" y="771525"/>
            <a:ext cx="5746048"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OBJECTIVES</a:t>
            </a:r>
          </a:p>
        </p:txBody>
      </p:sp>
      <p:sp>
        <p:nvSpPr>
          <p:cNvPr name="TextBox 6" id="6"/>
          <p:cNvSpPr txBox="true"/>
          <p:nvPr/>
        </p:nvSpPr>
        <p:spPr>
          <a:xfrm rot="0">
            <a:off x="2979503" y="2833371"/>
            <a:ext cx="7314958" cy="4563108"/>
          </a:xfrm>
          <a:prstGeom prst="rect">
            <a:avLst/>
          </a:prstGeom>
        </p:spPr>
        <p:txBody>
          <a:bodyPr anchor="t" rtlCol="false" tIns="0" lIns="0" bIns="0" rIns="0">
            <a:spAutoFit/>
          </a:bodyPr>
          <a:lstStyle/>
          <a:p>
            <a:pPr algn="just" marL="561353" indent="-280677" lvl="1">
              <a:lnSpc>
                <a:spcPts val="3640"/>
              </a:lnSpc>
              <a:buFont typeface="Arial"/>
              <a:buChar char="•"/>
            </a:pPr>
            <a:r>
              <a:rPr lang="en-US" sz="2600">
                <a:solidFill>
                  <a:srgbClr val="000000"/>
                </a:solidFill>
                <a:latin typeface="Canva Sans 2 Bold"/>
              </a:rPr>
              <a:t>The primary problem that this research project aims to address is the lack of comprehensive technology that can aid visually impaired people in their daily lives.</a:t>
            </a:r>
          </a:p>
          <a:p>
            <a:pPr algn="just">
              <a:lnSpc>
                <a:spcPts val="3640"/>
              </a:lnSpc>
            </a:pPr>
          </a:p>
          <a:p>
            <a:pPr algn="just" marL="561353" indent="-280677" lvl="1">
              <a:lnSpc>
                <a:spcPts val="3640"/>
              </a:lnSpc>
              <a:buFont typeface="Arial"/>
              <a:buChar char="•"/>
            </a:pPr>
            <a:r>
              <a:rPr lang="en-US" sz="2600">
                <a:solidFill>
                  <a:srgbClr val="000000"/>
                </a:solidFill>
                <a:latin typeface="Canva Sans 2 Bold"/>
              </a:rPr>
              <a:t>Visually impaired people face challenges in navigating an app, object detection, and avoidance, which limits their mobility and independence. </a:t>
            </a: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3445197" y="1524534"/>
            <a:ext cx="11397606" cy="5206906"/>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3445197" y="6709166"/>
            <a:ext cx="10699156" cy="2386919"/>
          </a:xfrm>
          <a:prstGeom prst="rect">
            <a:avLst/>
          </a:prstGeom>
        </p:spPr>
      </p:pic>
      <p:sp>
        <p:nvSpPr>
          <p:cNvPr name="TextBox 5" id="5"/>
          <p:cNvSpPr txBox="true"/>
          <p:nvPr/>
        </p:nvSpPr>
        <p:spPr>
          <a:xfrm rot="0">
            <a:off x="1355178" y="367131"/>
            <a:ext cx="15779710"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METHODOLOGY SYSTEM DIAGRAM</a:t>
            </a:r>
          </a:p>
        </p:txBody>
      </p:sp>
      <p:sp>
        <p:nvSpPr>
          <p:cNvPr name="TextBox 6" id="6"/>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9576980" y="2785703"/>
            <a:ext cx="1349163" cy="1669756"/>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15425087" y="6698258"/>
            <a:ext cx="2215124" cy="2215124"/>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13401321" y="5447741"/>
            <a:ext cx="1666818" cy="1666818"/>
          </a:xfrm>
          <a:prstGeom prst="rect">
            <a:avLst/>
          </a:prstGeom>
        </p:spPr>
      </p:pic>
      <p:pic>
        <p:nvPicPr>
          <p:cNvPr name="Picture 6" id="6"/>
          <p:cNvPicPr>
            <a:picLocks noChangeAspect="true"/>
          </p:cNvPicPr>
          <p:nvPr/>
        </p:nvPicPr>
        <p:blipFill>
          <a:blip r:embed="rId6"/>
          <a:srcRect l="0" t="0" r="0" b="0"/>
          <a:stretch>
            <a:fillRect/>
          </a:stretch>
        </p:blipFill>
        <p:spPr>
          <a:xfrm flipH="false" flipV="false" rot="0">
            <a:off x="15381826" y="2531551"/>
            <a:ext cx="1877474" cy="1756086"/>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12299763" y="3019547"/>
            <a:ext cx="1565430" cy="1565430"/>
          </a:xfrm>
          <a:prstGeom prst="rect">
            <a:avLst/>
          </a:prstGeom>
        </p:spPr>
      </p:pic>
      <p:pic>
        <p:nvPicPr>
          <p:cNvPr name="Picture 8" id="8"/>
          <p:cNvPicPr>
            <a:picLocks noChangeAspect="true"/>
          </p:cNvPicPr>
          <p:nvPr/>
        </p:nvPicPr>
        <p:blipFill>
          <a:blip r:embed="rId8"/>
          <a:srcRect l="0" t="0" r="0" b="0"/>
          <a:stretch>
            <a:fillRect/>
          </a:stretch>
        </p:blipFill>
        <p:spPr>
          <a:xfrm flipH="false" flipV="false" rot="0">
            <a:off x="10466831" y="6281149"/>
            <a:ext cx="1524671" cy="1524671"/>
          </a:xfrm>
          <a:prstGeom prst="rect">
            <a:avLst/>
          </a:prstGeom>
        </p:spPr>
      </p:pic>
      <p:sp>
        <p:nvSpPr>
          <p:cNvPr name="TextBox 9" id="9"/>
          <p:cNvSpPr txBox="true"/>
          <p:nvPr/>
        </p:nvSpPr>
        <p:spPr>
          <a:xfrm rot="0">
            <a:off x="4624872" y="329031"/>
            <a:ext cx="9240321" cy="1566544"/>
          </a:xfrm>
          <a:prstGeom prst="rect">
            <a:avLst/>
          </a:prstGeom>
        </p:spPr>
        <p:txBody>
          <a:bodyPr anchor="t" rtlCol="false" tIns="0" lIns="0" bIns="0" rIns="0">
            <a:spAutoFit/>
          </a:bodyPr>
          <a:lstStyle/>
          <a:p>
            <a:pPr algn="ctr" marL="0" indent="0" lvl="0">
              <a:lnSpc>
                <a:spcPts val="12880"/>
              </a:lnSpc>
              <a:spcBef>
                <a:spcPct val="0"/>
              </a:spcBef>
            </a:pPr>
            <a:r>
              <a:rPr lang="en-US" sz="9200">
                <a:solidFill>
                  <a:srgbClr val="000000"/>
                </a:solidFill>
                <a:latin typeface="Canva Sans 2 Bold"/>
              </a:rPr>
              <a:t>TECHNOLOGIES</a:t>
            </a:r>
          </a:p>
        </p:txBody>
      </p:sp>
      <p:sp>
        <p:nvSpPr>
          <p:cNvPr name="TextBox 10" id="10"/>
          <p:cNvSpPr txBox="true"/>
          <p:nvPr/>
        </p:nvSpPr>
        <p:spPr>
          <a:xfrm rot="0">
            <a:off x="3056116" y="2993913"/>
            <a:ext cx="8747361" cy="5380990"/>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Canva Sans 2"/>
              </a:rPr>
              <a:t>Android</a:t>
            </a:r>
          </a:p>
          <a:p>
            <a:pPr marL="734059" indent="-367030" lvl="1">
              <a:lnSpc>
                <a:spcPts val="4759"/>
              </a:lnSpc>
              <a:buFont typeface="Arial"/>
              <a:buChar char="•"/>
            </a:pPr>
            <a:r>
              <a:rPr lang="en-US" sz="3399">
                <a:solidFill>
                  <a:srgbClr val="000000"/>
                </a:solidFill>
                <a:latin typeface="Canva Sans 2"/>
              </a:rPr>
              <a:t>Flutter Framework</a:t>
            </a:r>
          </a:p>
          <a:p>
            <a:pPr marL="734059" indent="-367030" lvl="1">
              <a:lnSpc>
                <a:spcPts val="4759"/>
              </a:lnSpc>
              <a:buFont typeface="Arial"/>
              <a:buChar char="•"/>
            </a:pPr>
            <a:r>
              <a:rPr lang="en-US" sz="3399">
                <a:solidFill>
                  <a:srgbClr val="000000"/>
                </a:solidFill>
                <a:latin typeface="Canva Sans 2"/>
              </a:rPr>
              <a:t>Firebase Database</a:t>
            </a:r>
          </a:p>
          <a:p>
            <a:pPr marL="734059" indent="-367030" lvl="1">
              <a:lnSpc>
                <a:spcPts val="4759"/>
              </a:lnSpc>
              <a:buFont typeface="Arial"/>
              <a:buChar char="•"/>
            </a:pPr>
            <a:r>
              <a:rPr lang="en-US" sz="3399">
                <a:solidFill>
                  <a:srgbClr val="000000"/>
                </a:solidFill>
                <a:latin typeface="Canva Sans 2"/>
              </a:rPr>
              <a:t>Google's Natural Language API</a:t>
            </a:r>
          </a:p>
          <a:p>
            <a:pPr marL="734059" indent="-367030" lvl="1">
              <a:lnSpc>
                <a:spcPts val="4759"/>
              </a:lnSpc>
              <a:buFont typeface="Arial"/>
              <a:buChar char="•"/>
            </a:pPr>
            <a:r>
              <a:rPr lang="en-US" sz="3399">
                <a:solidFill>
                  <a:srgbClr val="000000"/>
                </a:solidFill>
                <a:latin typeface="Canva Sans 2"/>
              </a:rPr>
              <a:t>Google Speech Recognition</a:t>
            </a:r>
          </a:p>
          <a:p>
            <a:pPr marL="734059" indent="-367030" lvl="1">
              <a:lnSpc>
                <a:spcPts val="4759"/>
              </a:lnSpc>
              <a:buFont typeface="Arial"/>
              <a:buChar char="•"/>
            </a:pPr>
            <a:r>
              <a:rPr lang="en-US" sz="3399">
                <a:solidFill>
                  <a:srgbClr val="000000"/>
                </a:solidFill>
                <a:latin typeface="Canva Sans 2"/>
              </a:rPr>
              <a:t>Microsoft's Cognitive Services</a:t>
            </a:r>
          </a:p>
          <a:p>
            <a:pPr marL="734059" indent="-367030" lvl="1">
              <a:lnSpc>
                <a:spcPts val="4759"/>
              </a:lnSpc>
              <a:buFont typeface="Arial"/>
              <a:buChar char="•"/>
            </a:pPr>
            <a:r>
              <a:rPr lang="en-US" sz="3399">
                <a:solidFill>
                  <a:srgbClr val="000000"/>
                </a:solidFill>
                <a:latin typeface="Canva Sans 2"/>
              </a:rPr>
              <a:t>Amazon Polly</a:t>
            </a:r>
          </a:p>
          <a:p>
            <a:pPr marL="734059" indent="-367030" lvl="1">
              <a:lnSpc>
                <a:spcPts val="4759"/>
              </a:lnSpc>
              <a:buFont typeface="Arial"/>
              <a:buChar char="•"/>
            </a:pPr>
            <a:r>
              <a:rPr lang="en-US" sz="3399">
                <a:solidFill>
                  <a:srgbClr val="000000"/>
                </a:solidFill>
                <a:latin typeface="Canva Sans 2"/>
              </a:rPr>
              <a:t>TensorFlow</a:t>
            </a:r>
          </a:p>
          <a:p>
            <a:pPr marL="734059" indent="-367030" lvl="1">
              <a:lnSpc>
                <a:spcPts val="4759"/>
              </a:lnSpc>
              <a:buFont typeface="Arial"/>
              <a:buChar char="•"/>
            </a:pPr>
            <a:r>
              <a:rPr lang="en-US" sz="3399">
                <a:solidFill>
                  <a:srgbClr val="000000"/>
                </a:solidFill>
                <a:latin typeface="Canva Sans 2"/>
              </a:rPr>
              <a:t>Natural Language Processing</a:t>
            </a:r>
          </a:p>
        </p:txBody>
      </p:sp>
      <p:sp>
        <p:nvSpPr>
          <p:cNvPr name="TextBox 11" id="11"/>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12" id="12"/>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sp>
        <p:nvSpPr>
          <p:cNvPr name="TextBox 3" id="3"/>
          <p:cNvSpPr txBox="true"/>
          <p:nvPr/>
        </p:nvSpPr>
        <p:spPr>
          <a:xfrm rot="0">
            <a:off x="6243541" y="367131"/>
            <a:ext cx="6002982"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TECHNIQUES</a:t>
            </a:r>
          </a:p>
        </p:txBody>
      </p:sp>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5" id="5"/>
          <p:cNvSpPr txBox="true"/>
          <p:nvPr/>
        </p:nvSpPr>
        <p:spPr>
          <a:xfrm rot="0">
            <a:off x="1028700" y="2255834"/>
            <a:ext cx="16230600" cy="6833997"/>
          </a:xfrm>
          <a:prstGeom prst="rect">
            <a:avLst/>
          </a:prstGeom>
        </p:spPr>
        <p:txBody>
          <a:bodyPr anchor="t" rtlCol="false" tIns="0" lIns="0" bIns="0" rIns="0">
            <a:spAutoFit/>
          </a:bodyPr>
          <a:lstStyle/>
          <a:p>
            <a:pPr>
              <a:lnSpc>
                <a:spcPts val="3423"/>
              </a:lnSpc>
            </a:pPr>
            <a:r>
              <a:rPr lang="en-US" sz="2445">
                <a:solidFill>
                  <a:srgbClr val="000000"/>
                </a:solidFill>
                <a:latin typeface="Canva Sans 2"/>
              </a:rPr>
              <a:t>1: System Design and Development</a:t>
            </a:r>
          </a:p>
          <a:p>
            <a:pPr marL="527877" indent="-263939" lvl="1">
              <a:lnSpc>
                <a:spcPts val="3423"/>
              </a:lnSpc>
              <a:buFont typeface="Arial"/>
              <a:buChar char="•"/>
            </a:pPr>
            <a:r>
              <a:rPr lang="en-US" sz="2445">
                <a:solidFill>
                  <a:srgbClr val="000000"/>
                </a:solidFill>
                <a:latin typeface="Canva Sans 2"/>
              </a:rPr>
              <a:t>The first step of the research project will be to design and develop the system. The system will consist of a mobile app that will enable visually impaired people to navigate using voice commands. The app will also have an object detection and avoidance system that will instruct the user to avoid objects through voice commands.</a:t>
            </a:r>
          </a:p>
          <a:p>
            <a:pPr>
              <a:lnSpc>
                <a:spcPts val="3423"/>
              </a:lnSpc>
            </a:pPr>
          </a:p>
          <a:p>
            <a:pPr>
              <a:lnSpc>
                <a:spcPts val="3423"/>
              </a:lnSpc>
            </a:pPr>
            <a:r>
              <a:rPr lang="en-US" sz="2445">
                <a:solidFill>
                  <a:srgbClr val="000000"/>
                </a:solidFill>
                <a:latin typeface="Canva Sans 2"/>
              </a:rPr>
              <a:t>2: Machine Learning Integration</a:t>
            </a:r>
          </a:p>
          <a:p>
            <a:pPr marL="527877" indent="-263939" lvl="1">
              <a:lnSpc>
                <a:spcPts val="3423"/>
              </a:lnSpc>
              <a:buFont typeface="Arial"/>
              <a:buChar char="•"/>
            </a:pPr>
            <a:r>
              <a:rPr lang="en-US" sz="2445">
                <a:solidFill>
                  <a:srgbClr val="000000"/>
                </a:solidFill>
                <a:latin typeface="Canva Sans 2"/>
              </a:rPr>
              <a:t>The object detection and avoidance system will use machine learning to enhance its accuracy and efficiency. The system will be trained on a dataset of objects to detect and avoid. The machine learning algorithm will be integrated with the system to enable real-time object detection and avoidance.</a:t>
            </a:r>
          </a:p>
          <a:p>
            <a:pPr>
              <a:lnSpc>
                <a:spcPts val="3423"/>
              </a:lnSpc>
            </a:pPr>
          </a:p>
          <a:p>
            <a:pPr>
              <a:lnSpc>
                <a:spcPts val="3423"/>
              </a:lnSpc>
            </a:pPr>
            <a:r>
              <a:rPr lang="en-US" sz="2445">
                <a:solidFill>
                  <a:srgbClr val="000000"/>
                </a:solidFill>
                <a:latin typeface="Canva Sans 2"/>
              </a:rPr>
              <a:t>3: System Testing and Validation</a:t>
            </a:r>
          </a:p>
          <a:p>
            <a:pPr marL="527877" indent="-263939" lvl="1">
              <a:lnSpc>
                <a:spcPts val="3423"/>
              </a:lnSpc>
              <a:buFont typeface="Arial"/>
              <a:buChar char="•"/>
            </a:pPr>
            <a:r>
              <a:rPr lang="en-US" sz="2445">
                <a:solidFill>
                  <a:srgbClr val="000000"/>
                </a:solidFill>
                <a:latin typeface="Canva Sans 2"/>
              </a:rPr>
              <a:t>The developed system will be tested and validated to ensure its accuracy, efficiency, and effectiveness in aiding visually impaired people. The testing will be done using a sample of visually impaired people who will use the system and provide feedback on its performance. The system will be refined based on the feedback received to improve its performance</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120" t="0" r="120" b="0"/>
          <a:stretch>
            <a:fillRect/>
          </a:stretch>
        </p:blipFill>
        <p:spPr>
          <a:xfrm flipH="false" flipV="false" rot="0">
            <a:off x="7159966" y="4241619"/>
            <a:ext cx="3968067" cy="4113057"/>
          </a:xfrm>
          <a:prstGeom prst="rect">
            <a:avLst/>
          </a:prstGeom>
        </p:spPr>
      </p:pic>
      <p:sp>
        <p:nvSpPr>
          <p:cNvPr name="TextBox 4" id="4"/>
          <p:cNvSpPr txBox="true"/>
          <p:nvPr/>
        </p:nvSpPr>
        <p:spPr>
          <a:xfrm rot="0">
            <a:off x="202065" y="367131"/>
            <a:ext cx="18085935" cy="250315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FUNCTIONAL &amp; NON-FUNCTIONAL REQUIREMENT</a:t>
            </a:r>
          </a:p>
        </p:txBody>
      </p:sp>
      <p:sp>
        <p:nvSpPr>
          <p:cNvPr name="TextBox 5" id="5"/>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6" id="6"/>
          <p:cNvSpPr txBox="true"/>
          <p:nvPr/>
        </p:nvSpPr>
        <p:spPr>
          <a:xfrm rot="0">
            <a:off x="3059948" y="3270930"/>
            <a:ext cx="2390775" cy="613410"/>
          </a:xfrm>
          <a:prstGeom prst="rect">
            <a:avLst/>
          </a:prstGeom>
        </p:spPr>
        <p:txBody>
          <a:bodyPr anchor="t" rtlCol="false" tIns="0" lIns="0" bIns="0" rIns="0">
            <a:spAutoFit/>
          </a:bodyPr>
          <a:lstStyle/>
          <a:p>
            <a:pPr algn="ctr" marL="0" indent="0" lvl="0">
              <a:lnSpc>
                <a:spcPts val="5040"/>
              </a:lnSpc>
              <a:spcBef>
                <a:spcPct val="0"/>
              </a:spcBef>
            </a:pPr>
            <a:r>
              <a:rPr lang="en-US" sz="3600">
                <a:solidFill>
                  <a:srgbClr val="000000"/>
                </a:solidFill>
                <a:latin typeface="Canva Sans 2 Bold"/>
              </a:rPr>
              <a:t>Functional</a:t>
            </a:r>
          </a:p>
        </p:txBody>
      </p:sp>
      <p:sp>
        <p:nvSpPr>
          <p:cNvPr name="TextBox 7" id="7"/>
          <p:cNvSpPr txBox="true"/>
          <p:nvPr/>
        </p:nvSpPr>
        <p:spPr>
          <a:xfrm rot="0">
            <a:off x="12485032" y="3270930"/>
            <a:ext cx="3499396" cy="613410"/>
          </a:xfrm>
          <a:prstGeom prst="rect">
            <a:avLst/>
          </a:prstGeom>
        </p:spPr>
        <p:txBody>
          <a:bodyPr anchor="t" rtlCol="false" tIns="0" lIns="0" bIns="0" rIns="0">
            <a:spAutoFit/>
          </a:bodyPr>
          <a:lstStyle/>
          <a:p>
            <a:pPr algn="ctr" marL="0" indent="0" lvl="0">
              <a:lnSpc>
                <a:spcPts val="5040"/>
              </a:lnSpc>
              <a:spcBef>
                <a:spcPct val="0"/>
              </a:spcBef>
            </a:pPr>
            <a:r>
              <a:rPr lang="en-US" sz="3600">
                <a:solidFill>
                  <a:srgbClr val="000000"/>
                </a:solidFill>
                <a:latin typeface="Canva Sans 2 Bold"/>
              </a:rPr>
              <a:t>Non-Functional</a:t>
            </a:r>
          </a:p>
        </p:txBody>
      </p:sp>
      <p:sp>
        <p:nvSpPr>
          <p:cNvPr name="TextBox 8" id="8"/>
          <p:cNvSpPr txBox="true"/>
          <p:nvPr/>
        </p:nvSpPr>
        <p:spPr>
          <a:xfrm rot="0">
            <a:off x="638175" y="4071520"/>
            <a:ext cx="7702826" cy="486283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Hardware: A computer with sufficient processing power, a smartphone or tablet, and a camera</a:t>
            </a:r>
          </a:p>
          <a:p>
            <a:pPr>
              <a:lnSpc>
                <a:spcPts val="3079"/>
              </a:lnSpc>
            </a:pPr>
          </a:p>
          <a:p>
            <a:pPr marL="474979" indent="-237490" lvl="1">
              <a:lnSpc>
                <a:spcPts val="3079"/>
              </a:lnSpc>
              <a:buFont typeface="Arial"/>
              <a:buChar char="•"/>
            </a:pPr>
            <a:r>
              <a:rPr lang="en-US" sz="2199">
                <a:solidFill>
                  <a:srgbClr val="000000"/>
                </a:solidFill>
                <a:latin typeface="Canva Sans 2 Bold"/>
              </a:rPr>
              <a:t>Software: Programming languages (Python, Java, etc.), machine learning libraries (TensorFlow, PyTorch, etc.), app development frameworks (React Native, etc.)</a:t>
            </a:r>
          </a:p>
          <a:p>
            <a:pPr>
              <a:lnSpc>
                <a:spcPts val="3079"/>
              </a:lnSpc>
            </a:pPr>
          </a:p>
          <a:p>
            <a:pPr marL="474979" indent="-237490" lvl="1">
              <a:lnSpc>
                <a:spcPts val="3079"/>
              </a:lnSpc>
              <a:buFont typeface="Arial"/>
              <a:buChar char="•"/>
            </a:pPr>
            <a:r>
              <a:rPr lang="en-US" sz="2199">
                <a:solidFill>
                  <a:srgbClr val="000000"/>
                </a:solidFill>
                <a:latin typeface="Canva Sans 2 Bold"/>
              </a:rPr>
              <a:t>Data: A dataset of images for object detection and distance calculation, as well as a dataset of voice commands and feedback responses</a:t>
            </a:r>
          </a:p>
          <a:p>
            <a:pPr marL="0" indent="0" lvl="0">
              <a:lnSpc>
                <a:spcPts val="4759"/>
              </a:lnSpc>
              <a:spcBef>
                <a:spcPct val="0"/>
              </a:spcBef>
            </a:pPr>
          </a:p>
        </p:txBody>
      </p:sp>
      <p:sp>
        <p:nvSpPr>
          <p:cNvPr name="TextBox 9" id="9"/>
          <p:cNvSpPr txBox="true"/>
          <p:nvPr/>
        </p:nvSpPr>
        <p:spPr>
          <a:xfrm rot="0">
            <a:off x="10885420" y="4071520"/>
            <a:ext cx="6747002" cy="5059045"/>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Performance: Responsive and seamless voice conversion and navigation.</a:t>
            </a:r>
          </a:p>
          <a:p>
            <a:pPr>
              <a:lnSpc>
                <a:spcPts val="3079"/>
              </a:lnSpc>
            </a:pPr>
          </a:p>
          <a:p>
            <a:pPr marL="474979" indent="-237490" lvl="1">
              <a:lnSpc>
                <a:spcPts val="3079"/>
              </a:lnSpc>
              <a:buFont typeface="Arial"/>
              <a:buChar char="•"/>
            </a:pPr>
            <a:r>
              <a:rPr lang="en-US" sz="2199">
                <a:solidFill>
                  <a:srgbClr val="000000"/>
                </a:solidFill>
                <a:latin typeface="Canva Sans 2 Bold"/>
              </a:rPr>
              <a:t>Accessibility: The application should be accessible to visually impaired individuals and conform to accessibility guidelines.</a:t>
            </a:r>
          </a:p>
          <a:p>
            <a:pPr>
              <a:lnSpc>
                <a:spcPts val="3079"/>
              </a:lnSpc>
            </a:pPr>
          </a:p>
          <a:p>
            <a:pPr marL="474979" indent="-237490" lvl="1">
              <a:lnSpc>
                <a:spcPts val="3079"/>
              </a:lnSpc>
              <a:buFont typeface="Arial"/>
              <a:buChar char="•"/>
            </a:pPr>
            <a:r>
              <a:rPr lang="en-US" sz="2199">
                <a:solidFill>
                  <a:srgbClr val="000000"/>
                </a:solidFill>
                <a:latin typeface="Canva Sans 2 Bold"/>
              </a:rPr>
              <a:t>Reliability: The application should be reliable and provide consistent voice conversion and feedback.</a:t>
            </a:r>
          </a:p>
          <a:p>
            <a:pPr>
              <a:lnSpc>
                <a:spcPts val="3079"/>
              </a:lnSpc>
            </a:pPr>
            <a:r>
              <a:rPr lang="en-US" sz="2199">
                <a:solidFill>
                  <a:srgbClr val="000000"/>
                </a:solidFill>
                <a:latin typeface="Canva Sans 2 Bold"/>
              </a:rPr>
              <a:t>.</a:t>
            </a:r>
          </a:p>
          <a:p>
            <a:pPr marL="474979" indent="-237490" lvl="1">
              <a:lnSpc>
                <a:spcPts val="3079"/>
              </a:lnSpc>
              <a:buFont typeface="Arial"/>
              <a:buChar char="•"/>
            </a:pPr>
            <a:r>
              <a:rPr lang="en-US" sz="2199">
                <a:solidFill>
                  <a:srgbClr val="000000"/>
                </a:solidFill>
                <a:latin typeface="Canva Sans 2 Bold"/>
              </a:rPr>
              <a:t>Security: The application should be secure to protect user information and reading history.</a:t>
            </a:r>
          </a:p>
        </p:txBody>
      </p:sp>
      <p:sp>
        <p:nvSpPr>
          <p:cNvPr name="TextBox 10" id="10"/>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0947901" y="3734475"/>
            <a:ext cx="4998876" cy="5169050"/>
          </a:xfrm>
          <a:prstGeom prst="rect">
            <a:avLst/>
          </a:prstGeom>
        </p:spPr>
      </p:pic>
      <p:sp>
        <p:nvSpPr>
          <p:cNvPr name="TextBox 4" id="4"/>
          <p:cNvSpPr txBox="true"/>
          <p:nvPr/>
        </p:nvSpPr>
        <p:spPr>
          <a:xfrm rot="0">
            <a:off x="202065" y="367131"/>
            <a:ext cx="18085935" cy="250315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SOFTWARE &amp; PERSONAL REQUIREMENTS</a:t>
            </a:r>
          </a:p>
        </p:txBody>
      </p:sp>
      <p:sp>
        <p:nvSpPr>
          <p:cNvPr name="TextBox 5" id="5"/>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6" id="6"/>
          <p:cNvSpPr txBox="true"/>
          <p:nvPr/>
        </p:nvSpPr>
        <p:spPr>
          <a:xfrm rot="0">
            <a:off x="2014133" y="3280455"/>
            <a:ext cx="4482405" cy="537845"/>
          </a:xfrm>
          <a:prstGeom prst="rect">
            <a:avLst/>
          </a:prstGeom>
        </p:spPr>
        <p:txBody>
          <a:bodyPr anchor="t" rtlCol="false" tIns="0" lIns="0" bIns="0" rIns="0">
            <a:spAutoFit/>
          </a:bodyPr>
          <a:lstStyle/>
          <a:p>
            <a:pPr algn="ctr" marL="0" indent="0" lvl="0">
              <a:lnSpc>
                <a:spcPts val="4480"/>
              </a:lnSpc>
              <a:spcBef>
                <a:spcPct val="0"/>
              </a:spcBef>
            </a:pPr>
            <a:r>
              <a:rPr lang="en-US" sz="3200">
                <a:solidFill>
                  <a:srgbClr val="000000"/>
                </a:solidFill>
                <a:latin typeface="Canva Sans 2 Bold"/>
              </a:rPr>
              <a:t>Software Requirement</a:t>
            </a:r>
          </a:p>
        </p:txBody>
      </p:sp>
      <p:sp>
        <p:nvSpPr>
          <p:cNvPr name="TextBox 7" id="7"/>
          <p:cNvSpPr txBox="true"/>
          <p:nvPr/>
        </p:nvSpPr>
        <p:spPr>
          <a:xfrm rot="0">
            <a:off x="2014133" y="6457995"/>
            <a:ext cx="4635996" cy="537845"/>
          </a:xfrm>
          <a:prstGeom prst="rect">
            <a:avLst/>
          </a:prstGeom>
        </p:spPr>
        <p:txBody>
          <a:bodyPr anchor="t" rtlCol="false" tIns="0" lIns="0" bIns="0" rIns="0">
            <a:spAutoFit/>
          </a:bodyPr>
          <a:lstStyle/>
          <a:p>
            <a:pPr algn="ctr" marL="0" indent="0" lvl="0">
              <a:lnSpc>
                <a:spcPts val="4480"/>
              </a:lnSpc>
              <a:spcBef>
                <a:spcPct val="0"/>
              </a:spcBef>
            </a:pPr>
            <a:r>
              <a:rPr lang="en-US" sz="3200">
                <a:solidFill>
                  <a:srgbClr val="000000"/>
                </a:solidFill>
                <a:latin typeface="Canva Sans 2 Bold"/>
              </a:rPr>
              <a:t>Personal Requirements</a:t>
            </a:r>
          </a:p>
        </p:txBody>
      </p:sp>
      <p:sp>
        <p:nvSpPr>
          <p:cNvPr name="TextBox 8" id="8"/>
          <p:cNvSpPr txBox="true"/>
          <p:nvPr/>
        </p:nvSpPr>
        <p:spPr>
          <a:xfrm rot="0">
            <a:off x="2014133" y="3780199"/>
            <a:ext cx="8386957" cy="2325370"/>
          </a:xfrm>
          <a:prstGeom prst="rect">
            <a:avLst/>
          </a:prstGeom>
        </p:spPr>
        <p:txBody>
          <a:bodyPr anchor="t" rtlCol="false" tIns="0" lIns="0" bIns="0" rIns="0">
            <a:spAutoFit/>
          </a:bodyPr>
          <a:lstStyle/>
          <a:p>
            <a:pPr>
              <a:lnSpc>
                <a:spcPts val="3079"/>
              </a:lnSpc>
            </a:pPr>
          </a:p>
          <a:p>
            <a:pPr marL="474979" indent="-237490" lvl="1">
              <a:lnSpc>
                <a:spcPts val="3079"/>
              </a:lnSpc>
              <a:buFont typeface="Arial"/>
              <a:buChar char="•"/>
            </a:pPr>
            <a:r>
              <a:rPr lang="en-US" sz="2199">
                <a:solidFill>
                  <a:srgbClr val="000000"/>
                </a:solidFill>
                <a:latin typeface="Canva Sans 2 Bold"/>
              </a:rPr>
              <a:t>Mobile Operating System: The application should be compatible with Android operating systems.</a:t>
            </a:r>
          </a:p>
          <a:p>
            <a:pPr marL="474979" indent="-237490" lvl="1">
              <a:lnSpc>
                <a:spcPts val="3079"/>
              </a:lnSpc>
              <a:buFont typeface="Arial"/>
              <a:buChar char="•"/>
            </a:pPr>
            <a:r>
              <a:rPr lang="en-US" sz="2199">
                <a:solidFill>
                  <a:srgbClr val="000000"/>
                </a:solidFill>
                <a:latin typeface="Canva Sans 2 Bold"/>
              </a:rPr>
              <a:t>Goo</a:t>
            </a:r>
            <a:r>
              <a:rPr lang="en-US" sz="2199">
                <a:solidFill>
                  <a:srgbClr val="000000"/>
                </a:solidFill>
                <a:latin typeface="Canva Sans 2 Bold"/>
              </a:rPr>
              <a:t>gle's Natural Language API</a:t>
            </a:r>
          </a:p>
          <a:p>
            <a:pPr marL="474979" indent="-237490" lvl="1">
              <a:lnSpc>
                <a:spcPts val="3079"/>
              </a:lnSpc>
              <a:buFont typeface="Arial"/>
              <a:buChar char="•"/>
            </a:pPr>
            <a:r>
              <a:rPr lang="en-US" sz="2199">
                <a:solidFill>
                  <a:srgbClr val="000000"/>
                </a:solidFill>
                <a:latin typeface="Canva Sans 2 Bold"/>
              </a:rPr>
              <a:t>Google Speech Recognition</a:t>
            </a:r>
          </a:p>
          <a:p>
            <a:pPr marL="474979" indent="-237490" lvl="1">
              <a:lnSpc>
                <a:spcPts val="3079"/>
              </a:lnSpc>
              <a:buFont typeface="Arial"/>
              <a:buChar char="•"/>
            </a:pPr>
            <a:r>
              <a:rPr lang="en-US" sz="2199">
                <a:solidFill>
                  <a:srgbClr val="000000"/>
                </a:solidFill>
                <a:latin typeface="Canva Sans 2 Bold"/>
              </a:rPr>
              <a:t>Microsoft's Cognitive Services</a:t>
            </a:r>
          </a:p>
        </p:txBody>
      </p:sp>
      <p:sp>
        <p:nvSpPr>
          <p:cNvPr name="TextBox 9" id="9"/>
          <p:cNvSpPr txBox="true"/>
          <p:nvPr/>
        </p:nvSpPr>
        <p:spPr>
          <a:xfrm rot="0">
            <a:off x="2014133" y="7424464"/>
            <a:ext cx="7775910" cy="1153795"/>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Sinhala Language Support: The application should support the Sinhala language and have accurate voice commands and feedback.</a:t>
            </a:r>
          </a:p>
        </p:txBody>
      </p:sp>
      <p:sp>
        <p:nvSpPr>
          <p:cNvPr name="TextBox 10" id="10"/>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64020" y="3439323"/>
            <a:ext cx="4325454" cy="2492284"/>
            <a:chOff x="0" y="0"/>
            <a:chExt cx="5767272" cy="3323045"/>
          </a:xfrm>
        </p:grpSpPr>
        <p:grpSp>
          <p:nvGrpSpPr>
            <p:cNvPr name="Group 3" id="3"/>
            <p:cNvGrpSpPr>
              <a:grpSpLocks noChangeAspect="true"/>
            </p:cNvGrpSpPr>
            <p:nvPr/>
          </p:nvGrpSpPr>
          <p:grpSpPr>
            <a:xfrm rot="0">
              <a:off x="0" y="0"/>
              <a:ext cx="3323058" cy="3323045"/>
              <a:chOff x="0" y="0"/>
              <a:chExt cx="6350000" cy="6349975"/>
            </a:xfrm>
          </p:grpSpPr>
          <p:sp>
            <p:nvSpPr>
              <p:cNvPr name="Freeform 4" id="4"/>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0" r="0" t="-17457" b="-15876"/>
                </a:stretch>
              </a:blipFill>
            </p:spPr>
          </p:sp>
        </p:grpSp>
        <p:grpSp>
          <p:nvGrpSpPr>
            <p:cNvPr name="Group 5" id="5"/>
            <p:cNvGrpSpPr/>
            <p:nvPr/>
          </p:nvGrpSpPr>
          <p:grpSpPr>
            <a:xfrm rot="0">
              <a:off x="2444227" y="0"/>
              <a:ext cx="3323045" cy="3323045"/>
              <a:chOff x="0" y="0"/>
              <a:chExt cx="812800" cy="812800"/>
            </a:xfrm>
          </p:grpSpPr>
          <p:sp>
            <p:nvSpPr>
              <p:cNvPr name="Freeform 6" id="6"/>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059"/>
                  </a:lnSpc>
                </a:pPr>
              </a:p>
            </p:txBody>
          </p:sp>
        </p:grpSp>
        <p:sp>
          <p:nvSpPr>
            <p:cNvPr name="TextBox 8" id="8"/>
            <p:cNvSpPr txBox="true"/>
            <p:nvPr/>
          </p:nvSpPr>
          <p:spPr>
            <a:xfrm rot="0">
              <a:off x="2836748" y="911024"/>
              <a:ext cx="2538003" cy="865251"/>
            </a:xfrm>
            <a:prstGeom prst="rect">
              <a:avLst/>
            </a:prstGeom>
          </p:spPr>
          <p:txBody>
            <a:bodyPr anchor="t" rtlCol="false" tIns="0" lIns="0" bIns="0" rIns="0">
              <a:spAutoFit/>
            </a:bodyPr>
            <a:lstStyle/>
            <a:p>
              <a:pPr algn="ctr">
                <a:lnSpc>
                  <a:spcPts val="2573"/>
                </a:lnSpc>
              </a:pPr>
              <a:r>
                <a:rPr lang="en-US" sz="2199">
                  <a:solidFill>
                    <a:srgbClr val="FFFFFF"/>
                  </a:solidFill>
                  <a:latin typeface="Open Sauce SemiBold"/>
                </a:rPr>
                <a:t>Jayathunga T.M.</a:t>
              </a:r>
            </a:p>
          </p:txBody>
        </p:sp>
        <p:sp>
          <p:nvSpPr>
            <p:cNvPr name="TextBox 9" id="9"/>
            <p:cNvSpPr txBox="true"/>
            <p:nvPr/>
          </p:nvSpPr>
          <p:spPr>
            <a:xfrm rot="0">
              <a:off x="2723636" y="2011412"/>
              <a:ext cx="2764227" cy="340148"/>
            </a:xfrm>
            <a:prstGeom prst="rect">
              <a:avLst/>
            </a:prstGeom>
          </p:spPr>
          <p:txBody>
            <a:bodyPr anchor="t" rtlCol="false" tIns="0" lIns="0" bIns="0" rIns="0">
              <a:spAutoFit/>
            </a:bodyPr>
            <a:lstStyle/>
            <a:p>
              <a:pPr algn="ctr">
                <a:lnSpc>
                  <a:spcPts val="1967"/>
                </a:lnSpc>
              </a:pPr>
              <a:r>
                <a:rPr lang="en-US" sz="1681">
                  <a:solidFill>
                    <a:srgbClr val="FFFFFF"/>
                  </a:solidFill>
                  <a:latin typeface="Canva Sans 1"/>
                </a:rPr>
                <a:t>IT20146238</a:t>
              </a:r>
            </a:p>
          </p:txBody>
        </p:sp>
      </p:grpSp>
      <p:grpSp>
        <p:nvGrpSpPr>
          <p:cNvPr name="Group 10" id="10"/>
          <p:cNvGrpSpPr/>
          <p:nvPr/>
        </p:nvGrpSpPr>
        <p:grpSpPr>
          <a:xfrm rot="0">
            <a:off x="4713299" y="3439323"/>
            <a:ext cx="4325454" cy="2492284"/>
            <a:chOff x="0" y="0"/>
            <a:chExt cx="5767272" cy="3323045"/>
          </a:xfrm>
        </p:grpSpPr>
        <p:grpSp>
          <p:nvGrpSpPr>
            <p:cNvPr name="Group 11" id="11"/>
            <p:cNvGrpSpPr>
              <a:grpSpLocks noChangeAspect="true"/>
            </p:cNvGrpSpPr>
            <p:nvPr/>
          </p:nvGrpSpPr>
          <p:grpSpPr>
            <a:xfrm rot="0">
              <a:off x="0" y="0"/>
              <a:ext cx="3323058" cy="3323045"/>
              <a:chOff x="0" y="0"/>
              <a:chExt cx="6350000" cy="6349975"/>
            </a:xfrm>
          </p:grpSpPr>
          <p:sp>
            <p:nvSpPr>
              <p:cNvPr name="Freeform 12" id="12"/>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0" r="0" t="-9845" b="-24467"/>
                </a:stretch>
              </a:blipFill>
            </p:spPr>
          </p:sp>
        </p:grpSp>
        <p:grpSp>
          <p:nvGrpSpPr>
            <p:cNvPr name="Group 13" id="13"/>
            <p:cNvGrpSpPr/>
            <p:nvPr/>
          </p:nvGrpSpPr>
          <p:grpSpPr>
            <a:xfrm rot="0">
              <a:off x="2444227" y="0"/>
              <a:ext cx="3323045" cy="3323045"/>
              <a:chOff x="0" y="0"/>
              <a:chExt cx="812800" cy="812800"/>
            </a:xfrm>
          </p:grpSpPr>
          <p:sp>
            <p:nvSpPr>
              <p:cNvPr name="Freeform 14" id="14"/>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name="TextBox 15" id="15"/>
              <p:cNvSpPr txBox="true"/>
              <p:nvPr/>
            </p:nvSpPr>
            <p:spPr>
              <a:xfrm>
                <a:off x="76200" y="47625"/>
                <a:ext cx="660400" cy="688975"/>
              </a:xfrm>
              <a:prstGeom prst="rect">
                <a:avLst/>
              </a:prstGeom>
            </p:spPr>
            <p:txBody>
              <a:bodyPr anchor="ctr" rtlCol="false" tIns="50800" lIns="50800" bIns="50800" rIns="50800"/>
              <a:lstStyle/>
              <a:p>
                <a:pPr algn="ctr">
                  <a:lnSpc>
                    <a:spcPts val="2059"/>
                  </a:lnSpc>
                </a:pPr>
              </a:p>
            </p:txBody>
          </p:sp>
        </p:grpSp>
        <p:sp>
          <p:nvSpPr>
            <p:cNvPr name="TextBox 16" id="16"/>
            <p:cNvSpPr txBox="true"/>
            <p:nvPr/>
          </p:nvSpPr>
          <p:spPr>
            <a:xfrm rot="0">
              <a:off x="2836748" y="911024"/>
              <a:ext cx="2538003" cy="865251"/>
            </a:xfrm>
            <a:prstGeom prst="rect">
              <a:avLst/>
            </a:prstGeom>
          </p:spPr>
          <p:txBody>
            <a:bodyPr anchor="t" rtlCol="false" tIns="0" lIns="0" bIns="0" rIns="0">
              <a:spAutoFit/>
            </a:bodyPr>
            <a:lstStyle/>
            <a:p>
              <a:pPr algn="ctr">
                <a:lnSpc>
                  <a:spcPts val="2573"/>
                </a:lnSpc>
              </a:pPr>
              <a:r>
                <a:rPr lang="en-US" sz="2199">
                  <a:solidFill>
                    <a:srgbClr val="FFFFFF"/>
                  </a:solidFill>
                  <a:latin typeface="Open Sauce SemiBold"/>
                </a:rPr>
                <a:t>Semini </a:t>
              </a:r>
            </a:p>
            <a:p>
              <a:pPr algn="ctr">
                <a:lnSpc>
                  <a:spcPts val="2573"/>
                </a:lnSpc>
              </a:pPr>
              <a:r>
                <a:rPr lang="en-US" sz="2199">
                  <a:solidFill>
                    <a:srgbClr val="FFFFFF"/>
                  </a:solidFill>
                  <a:latin typeface="Open Sauce SemiBold"/>
                </a:rPr>
                <a:t>J.P.D.L</a:t>
              </a:r>
            </a:p>
          </p:txBody>
        </p:sp>
        <p:sp>
          <p:nvSpPr>
            <p:cNvPr name="TextBox 17" id="17"/>
            <p:cNvSpPr txBox="true"/>
            <p:nvPr/>
          </p:nvSpPr>
          <p:spPr>
            <a:xfrm rot="0">
              <a:off x="2723636" y="2011412"/>
              <a:ext cx="2764227" cy="340148"/>
            </a:xfrm>
            <a:prstGeom prst="rect">
              <a:avLst/>
            </a:prstGeom>
          </p:spPr>
          <p:txBody>
            <a:bodyPr anchor="t" rtlCol="false" tIns="0" lIns="0" bIns="0" rIns="0">
              <a:spAutoFit/>
            </a:bodyPr>
            <a:lstStyle/>
            <a:p>
              <a:pPr algn="ctr">
                <a:lnSpc>
                  <a:spcPts val="1967"/>
                </a:lnSpc>
              </a:pPr>
              <a:r>
                <a:rPr lang="en-US" sz="1681">
                  <a:solidFill>
                    <a:srgbClr val="FFFFFF"/>
                  </a:solidFill>
                  <a:latin typeface="Canva Sans 1"/>
                </a:rPr>
                <a:t>IT20241346</a:t>
              </a:r>
            </a:p>
          </p:txBody>
        </p:sp>
      </p:grpSp>
      <p:grpSp>
        <p:nvGrpSpPr>
          <p:cNvPr name="Group 18" id="18"/>
          <p:cNvGrpSpPr/>
          <p:nvPr/>
        </p:nvGrpSpPr>
        <p:grpSpPr>
          <a:xfrm rot="0">
            <a:off x="9159090" y="3439323"/>
            <a:ext cx="4325454" cy="2492284"/>
            <a:chOff x="0" y="0"/>
            <a:chExt cx="5767272" cy="3323045"/>
          </a:xfrm>
        </p:grpSpPr>
        <p:grpSp>
          <p:nvGrpSpPr>
            <p:cNvPr name="Group 19" id="19"/>
            <p:cNvGrpSpPr>
              <a:grpSpLocks noChangeAspect="true"/>
            </p:cNvGrpSpPr>
            <p:nvPr/>
          </p:nvGrpSpPr>
          <p:grpSpPr>
            <a:xfrm rot="0">
              <a:off x="0" y="0"/>
              <a:ext cx="3323058" cy="3323045"/>
              <a:chOff x="0" y="0"/>
              <a:chExt cx="6350000" cy="6349975"/>
            </a:xfrm>
          </p:grpSpPr>
          <p:sp>
            <p:nvSpPr>
              <p:cNvPr name="Freeform 20" id="20"/>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1235" r="-1235" t="0" b="0"/>
                </a:stretch>
              </a:blipFill>
            </p:spPr>
          </p:sp>
        </p:grpSp>
        <p:grpSp>
          <p:nvGrpSpPr>
            <p:cNvPr name="Group 21" id="21"/>
            <p:cNvGrpSpPr/>
            <p:nvPr/>
          </p:nvGrpSpPr>
          <p:grpSpPr>
            <a:xfrm rot="0">
              <a:off x="2444227" y="0"/>
              <a:ext cx="3323045" cy="3323045"/>
              <a:chOff x="0" y="0"/>
              <a:chExt cx="812800" cy="812800"/>
            </a:xfrm>
          </p:grpSpPr>
          <p:sp>
            <p:nvSpPr>
              <p:cNvPr name="Freeform 22" id="22"/>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name="TextBox 23" id="23"/>
              <p:cNvSpPr txBox="true"/>
              <p:nvPr/>
            </p:nvSpPr>
            <p:spPr>
              <a:xfrm>
                <a:off x="76200" y="47625"/>
                <a:ext cx="660400" cy="688975"/>
              </a:xfrm>
              <a:prstGeom prst="rect">
                <a:avLst/>
              </a:prstGeom>
            </p:spPr>
            <p:txBody>
              <a:bodyPr anchor="ctr" rtlCol="false" tIns="50800" lIns="50800" bIns="50800" rIns="50800"/>
              <a:lstStyle/>
              <a:p>
                <a:pPr algn="ctr">
                  <a:lnSpc>
                    <a:spcPts val="2059"/>
                  </a:lnSpc>
                </a:pPr>
              </a:p>
            </p:txBody>
          </p:sp>
        </p:grpSp>
      </p:grpSp>
      <p:grpSp>
        <p:nvGrpSpPr>
          <p:cNvPr name="Group 24" id="24"/>
          <p:cNvGrpSpPr>
            <a:grpSpLocks noChangeAspect="true"/>
          </p:cNvGrpSpPr>
          <p:nvPr/>
        </p:nvGrpSpPr>
        <p:grpSpPr>
          <a:xfrm rot="0">
            <a:off x="4519636" y="6451691"/>
            <a:ext cx="2492294" cy="2492284"/>
            <a:chOff x="0" y="0"/>
            <a:chExt cx="6350000" cy="6349975"/>
          </a:xfrm>
        </p:grpSpPr>
        <p:sp>
          <p:nvSpPr>
            <p:cNvPr name="Freeform 25" id="25"/>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r="0" t="-25000" b="-25000"/>
              </a:stretch>
            </a:blipFill>
          </p:spPr>
        </p:sp>
      </p:grpSp>
      <p:grpSp>
        <p:nvGrpSpPr>
          <p:cNvPr name="Group 26" id="26"/>
          <p:cNvGrpSpPr/>
          <p:nvPr/>
        </p:nvGrpSpPr>
        <p:grpSpPr>
          <a:xfrm rot="0">
            <a:off x="6352807" y="6451691"/>
            <a:ext cx="2492284" cy="2492284"/>
            <a:chOff x="0" y="0"/>
            <a:chExt cx="812800" cy="812800"/>
          </a:xfrm>
        </p:grpSpPr>
        <p:sp>
          <p:nvSpPr>
            <p:cNvPr name="Freeform 27" id="27"/>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name="TextBox 28" id="28"/>
            <p:cNvSpPr txBox="true"/>
            <p:nvPr/>
          </p:nvSpPr>
          <p:spPr>
            <a:xfrm>
              <a:off x="76200" y="47625"/>
              <a:ext cx="660400" cy="688975"/>
            </a:xfrm>
            <a:prstGeom prst="rect">
              <a:avLst/>
            </a:prstGeom>
          </p:spPr>
          <p:txBody>
            <a:bodyPr anchor="ctr" rtlCol="false" tIns="50800" lIns="50800" bIns="50800" rIns="50800"/>
            <a:lstStyle/>
            <a:p>
              <a:pPr algn="ctr">
                <a:lnSpc>
                  <a:spcPts val="2059"/>
                </a:lnSpc>
              </a:pPr>
            </a:p>
          </p:txBody>
        </p:sp>
      </p:grpSp>
      <p:grpSp>
        <p:nvGrpSpPr>
          <p:cNvPr name="Group 29" id="29"/>
          <p:cNvGrpSpPr>
            <a:grpSpLocks noChangeAspect="true"/>
          </p:cNvGrpSpPr>
          <p:nvPr/>
        </p:nvGrpSpPr>
        <p:grpSpPr>
          <a:xfrm rot="0">
            <a:off x="9464950" y="6451691"/>
            <a:ext cx="2492294" cy="2492284"/>
            <a:chOff x="0" y="0"/>
            <a:chExt cx="6350000" cy="6349975"/>
          </a:xfrm>
        </p:grpSpPr>
        <p:sp>
          <p:nvSpPr>
            <p:cNvPr name="Freeform 30" id="30"/>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0" r="0" t="0" b="-50000"/>
              </a:stretch>
            </a:blipFill>
          </p:spPr>
        </p:sp>
      </p:grpSp>
      <p:grpSp>
        <p:nvGrpSpPr>
          <p:cNvPr name="Group 31" id="31"/>
          <p:cNvGrpSpPr/>
          <p:nvPr/>
        </p:nvGrpSpPr>
        <p:grpSpPr>
          <a:xfrm rot="0">
            <a:off x="11298120" y="6451691"/>
            <a:ext cx="2492284" cy="2492284"/>
            <a:chOff x="0" y="0"/>
            <a:chExt cx="812800" cy="812800"/>
          </a:xfrm>
        </p:grpSpPr>
        <p:sp>
          <p:nvSpPr>
            <p:cNvPr name="Freeform 32" id="32"/>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name="TextBox 33" id="33"/>
            <p:cNvSpPr txBox="true"/>
            <p:nvPr/>
          </p:nvSpPr>
          <p:spPr>
            <a:xfrm>
              <a:off x="76200" y="47625"/>
              <a:ext cx="660400" cy="688975"/>
            </a:xfrm>
            <a:prstGeom prst="rect">
              <a:avLst/>
            </a:prstGeom>
          </p:spPr>
          <p:txBody>
            <a:bodyPr anchor="ctr" rtlCol="false" tIns="50800" lIns="50800" bIns="50800" rIns="50800"/>
            <a:lstStyle/>
            <a:p>
              <a:pPr algn="ctr">
                <a:lnSpc>
                  <a:spcPts val="2059"/>
                </a:lnSpc>
              </a:pPr>
            </a:p>
          </p:txBody>
        </p:sp>
      </p:grpSp>
      <p:grpSp>
        <p:nvGrpSpPr>
          <p:cNvPr name="Group 34" id="34"/>
          <p:cNvGrpSpPr/>
          <p:nvPr/>
        </p:nvGrpSpPr>
        <p:grpSpPr>
          <a:xfrm rot="0">
            <a:off x="13604881" y="3316124"/>
            <a:ext cx="4325454" cy="2492284"/>
            <a:chOff x="0" y="0"/>
            <a:chExt cx="5767272" cy="3323045"/>
          </a:xfrm>
        </p:grpSpPr>
        <p:grpSp>
          <p:nvGrpSpPr>
            <p:cNvPr name="Group 35" id="35"/>
            <p:cNvGrpSpPr>
              <a:grpSpLocks noChangeAspect="true"/>
            </p:cNvGrpSpPr>
            <p:nvPr/>
          </p:nvGrpSpPr>
          <p:grpSpPr>
            <a:xfrm rot="0">
              <a:off x="0" y="0"/>
              <a:ext cx="3323058" cy="3323045"/>
              <a:chOff x="0" y="0"/>
              <a:chExt cx="6350000" cy="6349975"/>
            </a:xfrm>
          </p:grpSpPr>
          <p:sp>
            <p:nvSpPr>
              <p:cNvPr name="Freeform 36" id="3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0" r="0" t="-16316" b="-16316"/>
                </a:stretch>
              </a:blipFill>
            </p:spPr>
          </p:sp>
        </p:grpSp>
        <p:grpSp>
          <p:nvGrpSpPr>
            <p:cNvPr name="Group 37" id="37"/>
            <p:cNvGrpSpPr/>
            <p:nvPr/>
          </p:nvGrpSpPr>
          <p:grpSpPr>
            <a:xfrm rot="0">
              <a:off x="2444227" y="0"/>
              <a:ext cx="3323045" cy="3323045"/>
              <a:chOff x="0" y="0"/>
              <a:chExt cx="812800" cy="812800"/>
            </a:xfrm>
          </p:grpSpPr>
          <p:sp>
            <p:nvSpPr>
              <p:cNvPr name="Freeform 38" id="3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52CC"/>
              </a:solidFill>
            </p:spPr>
          </p:sp>
          <p:sp>
            <p:nvSpPr>
              <p:cNvPr name="TextBox 39" id="39"/>
              <p:cNvSpPr txBox="true"/>
              <p:nvPr/>
            </p:nvSpPr>
            <p:spPr>
              <a:xfrm>
                <a:off x="76200" y="47625"/>
                <a:ext cx="660400" cy="688975"/>
              </a:xfrm>
              <a:prstGeom prst="rect">
                <a:avLst/>
              </a:prstGeom>
            </p:spPr>
            <p:txBody>
              <a:bodyPr anchor="ctr" rtlCol="false" tIns="50800" lIns="50800" bIns="50800" rIns="50800"/>
              <a:lstStyle/>
              <a:p>
                <a:pPr algn="ctr">
                  <a:lnSpc>
                    <a:spcPts val="2059"/>
                  </a:lnSpc>
                </a:pPr>
              </a:p>
            </p:txBody>
          </p:sp>
        </p:grpSp>
        <p:sp>
          <p:nvSpPr>
            <p:cNvPr name="TextBox 40" id="40"/>
            <p:cNvSpPr txBox="true"/>
            <p:nvPr/>
          </p:nvSpPr>
          <p:spPr>
            <a:xfrm rot="0">
              <a:off x="2836748" y="911024"/>
              <a:ext cx="2538003" cy="865251"/>
            </a:xfrm>
            <a:prstGeom prst="rect">
              <a:avLst/>
            </a:prstGeom>
          </p:spPr>
          <p:txBody>
            <a:bodyPr anchor="t" rtlCol="false" tIns="0" lIns="0" bIns="0" rIns="0">
              <a:spAutoFit/>
            </a:bodyPr>
            <a:lstStyle/>
            <a:p>
              <a:pPr algn="ctr">
                <a:lnSpc>
                  <a:spcPts val="2573"/>
                </a:lnSpc>
              </a:pPr>
              <a:r>
                <a:rPr lang="en-US" sz="2199">
                  <a:solidFill>
                    <a:srgbClr val="FFFFFF"/>
                  </a:solidFill>
                  <a:latin typeface="Open Sauce SemiBold"/>
                </a:rPr>
                <a:t>Bhagya H.D.M.</a:t>
              </a:r>
            </a:p>
          </p:txBody>
        </p:sp>
        <p:sp>
          <p:nvSpPr>
            <p:cNvPr name="TextBox 41" id="41"/>
            <p:cNvSpPr txBox="true"/>
            <p:nvPr/>
          </p:nvSpPr>
          <p:spPr>
            <a:xfrm rot="0">
              <a:off x="2723636" y="2011412"/>
              <a:ext cx="2764227" cy="340148"/>
            </a:xfrm>
            <a:prstGeom prst="rect">
              <a:avLst/>
            </a:prstGeom>
          </p:spPr>
          <p:txBody>
            <a:bodyPr anchor="t" rtlCol="false" tIns="0" lIns="0" bIns="0" rIns="0">
              <a:spAutoFit/>
            </a:bodyPr>
            <a:lstStyle/>
            <a:p>
              <a:pPr algn="ctr">
                <a:lnSpc>
                  <a:spcPts val="1967"/>
                </a:lnSpc>
              </a:pPr>
              <a:r>
                <a:rPr lang="en-US" sz="1681">
                  <a:solidFill>
                    <a:srgbClr val="FFFFFF"/>
                  </a:solidFill>
                  <a:latin typeface="Canva Sans 1"/>
                </a:rPr>
                <a:t>IT20254520</a:t>
              </a:r>
            </a:p>
          </p:txBody>
        </p:sp>
      </p:grpSp>
      <p:pic>
        <p:nvPicPr>
          <p:cNvPr name="Picture 42" id="42"/>
          <p:cNvPicPr>
            <a:picLocks noChangeAspect="true"/>
          </p:cNvPicPr>
          <p:nvPr/>
        </p:nvPicPr>
        <p:blipFill>
          <a:blip r:embed="rId8"/>
          <a:srcRect l="0" t="13905" r="0" b="1795"/>
          <a:stretch>
            <a:fillRect/>
          </a:stretch>
        </p:blipFill>
        <p:spPr>
          <a:xfrm flipH="false" flipV="false" rot="0">
            <a:off x="0" y="9539915"/>
            <a:ext cx="4374869" cy="747085"/>
          </a:xfrm>
          <a:prstGeom prst="rect">
            <a:avLst/>
          </a:prstGeom>
        </p:spPr>
      </p:pic>
      <p:sp>
        <p:nvSpPr>
          <p:cNvPr name="TextBox 43" id="43"/>
          <p:cNvSpPr txBox="true"/>
          <p:nvPr/>
        </p:nvSpPr>
        <p:spPr>
          <a:xfrm rot="0">
            <a:off x="11286651" y="4124972"/>
            <a:ext cx="1903503" cy="646557"/>
          </a:xfrm>
          <a:prstGeom prst="rect">
            <a:avLst/>
          </a:prstGeom>
        </p:spPr>
        <p:txBody>
          <a:bodyPr anchor="t" rtlCol="false" tIns="0" lIns="0" bIns="0" rIns="0">
            <a:spAutoFit/>
          </a:bodyPr>
          <a:lstStyle/>
          <a:p>
            <a:pPr algn="ctr">
              <a:lnSpc>
                <a:spcPts val="2573"/>
              </a:lnSpc>
            </a:pPr>
            <a:r>
              <a:rPr lang="en-US" sz="2199">
                <a:solidFill>
                  <a:srgbClr val="FFFFFF"/>
                </a:solidFill>
                <a:latin typeface="Open Sauce SemiBold"/>
              </a:rPr>
              <a:t>Godakanda P.G.S.</a:t>
            </a:r>
          </a:p>
        </p:txBody>
      </p:sp>
      <p:sp>
        <p:nvSpPr>
          <p:cNvPr name="TextBox 44" id="44"/>
          <p:cNvSpPr txBox="true"/>
          <p:nvPr/>
        </p:nvSpPr>
        <p:spPr>
          <a:xfrm rot="0">
            <a:off x="11201817" y="4947882"/>
            <a:ext cx="2073170" cy="255111"/>
          </a:xfrm>
          <a:prstGeom prst="rect">
            <a:avLst/>
          </a:prstGeom>
        </p:spPr>
        <p:txBody>
          <a:bodyPr anchor="t" rtlCol="false" tIns="0" lIns="0" bIns="0" rIns="0">
            <a:spAutoFit/>
          </a:bodyPr>
          <a:lstStyle/>
          <a:p>
            <a:pPr algn="ctr">
              <a:lnSpc>
                <a:spcPts val="1967"/>
              </a:lnSpc>
            </a:pPr>
            <a:r>
              <a:rPr lang="en-US" sz="1681">
                <a:solidFill>
                  <a:srgbClr val="FFFFFF"/>
                </a:solidFill>
                <a:latin typeface="Canva Sans 1"/>
              </a:rPr>
              <a:t>IT20129712</a:t>
            </a:r>
          </a:p>
        </p:txBody>
      </p:sp>
      <p:sp>
        <p:nvSpPr>
          <p:cNvPr name="TextBox 45" id="45"/>
          <p:cNvSpPr txBox="true"/>
          <p:nvPr/>
        </p:nvSpPr>
        <p:spPr>
          <a:xfrm rot="0">
            <a:off x="6647197" y="7313693"/>
            <a:ext cx="1903503" cy="646557"/>
          </a:xfrm>
          <a:prstGeom prst="rect">
            <a:avLst/>
          </a:prstGeom>
        </p:spPr>
        <p:txBody>
          <a:bodyPr anchor="t" rtlCol="false" tIns="0" lIns="0" bIns="0" rIns="0">
            <a:spAutoFit/>
          </a:bodyPr>
          <a:lstStyle/>
          <a:p>
            <a:pPr algn="ctr">
              <a:lnSpc>
                <a:spcPts val="2573"/>
              </a:lnSpc>
            </a:pPr>
            <a:r>
              <a:rPr lang="en-US" sz="2199">
                <a:solidFill>
                  <a:srgbClr val="FFFFFF"/>
                </a:solidFill>
                <a:latin typeface="Open Sauce SemiBold"/>
              </a:rPr>
              <a:t>Prof. Koliya Pulasinghe</a:t>
            </a:r>
          </a:p>
        </p:txBody>
      </p:sp>
      <p:sp>
        <p:nvSpPr>
          <p:cNvPr name="TextBox 46" id="46"/>
          <p:cNvSpPr txBox="true"/>
          <p:nvPr/>
        </p:nvSpPr>
        <p:spPr>
          <a:xfrm rot="0">
            <a:off x="6562363" y="7960250"/>
            <a:ext cx="2073170" cy="255111"/>
          </a:xfrm>
          <a:prstGeom prst="rect">
            <a:avLst/>
          </a:prstGeom>
        </p:spPr>
        <p:txBody>
          <a:bodyPr anchor="t" rtlCol="false" tIns="0" lIns="0" bIns="0" rIns="0">
            <a:spAutoFit/>
          </a:bodyPr>
          <a:lstStyle/>
          <a:p>
            <a:pPr algn="ctr">
              <a:lnSpc>
                <a:spcPts val="1967"/>
              </a:lnSpc>
            </a:pPr>
          </a:p>
        </p:txBody>
      </p:sp>
      <p:sp>
        <p:nvSpPr>
          <p:cNvPr name="TextBox 47" id="47"/>
          <p:cNvSpPr txBox="true"/>
          <p:nvPr/>
        </p:nvSpPr>
        <p:spPr>
          <a:xfrm rot="0">
            <a:off x="11529653" y="7364865"/>
            <a:ext cx="2075229" cy="675461"/>
          </a:xfrm>
          <a:prstGeom prst="rect">
            <a:avLst/>
          </a:prstGeom>
        </p:spPr>
        <p:txBody>
          <a:bodyPr anchor="t" rtlCol="false" tIns="0" lIns="0" bIns="0" rIns="0">
            <a:spAutoFit/>
          </a:bodyPr>
          <a:lstStyle/>
          <a:p>
            <a:pPr algn="ctr">
              <a:lnSpc>
                <a:spcPts val="2573"/>
              </a:lnSpc>
            </a:pPr>
            <a:r>
              <a:rPr lang="en-US" sz="2199">
                <a:solidFill>
                  <a:srgbClr val="FFFFFF"/>
                </a:solidFill>
                <a:latin typeface="Open Sauce SemiBold"/>
              </a:rPr>
              <a:t>Ms. Poorna</a:t>
            </a:r>
          </a:p>
          <a:p>
            <a:pPr algn="ctr">
              <a:lnSpc>
                <a:spcPts val="2776"/>
              </a:lnSpc>
            </a:pPr>
            <a:r>
              <a:rPr lang="en-US" sz="2372">
                <a:solidFill>
                  <a:srgbClr val="FFFFFF"/>
                </a:solidFill>
                <a:latin typeface="Open Sauce SemiBold"/>
              </a:rPr>
              <a:t>Panduwawala</a:t>
            </a:r>
          </a:p>
        </p:txBody>
      </p:sp>
      <p:sp>
        <p:nvSpPr>
          <p:cNvPr name="TextBox 48" id="48"/>
          <p:cNvSpPr txBox="true"/>
          <p:nvPr/>
        </p:nvSpPr>
        <p:spPr>
          <a:xfrm rot="0">
            <a:off x="4120656" y="1607184"/>
            <a:ext cx="10663228" cy="1065657"/>
          </a:xfrm>
          <a:prstGeom prst="rect">
            <a:avLst/>
          </a:prstGeom>
        </p:spPr>
        <p:txBody>
          <a:bodyPr anchor="t" rtlCol="false" tIns="0" lIns="0" bIns="0" rIns="0">
            <a:spAutoFit/>
          </a:bodyPr>
          <a:lstStyle/>
          <a:p>
            <a:pPr algn="ctr">
              <a:lnSpc>
                <a:spcPts val="8424"/>
              </a:lnSpc>
            </a:pPr>
            <a:r>
              <a:rPr lang="en-US" sz="7200">
                <a:solidFill>
                  <a:srgbClr val="000000"/>
                </a:solidFill>
                <a:latin typeface="Open Sauce SemiBold Bold"/>
              </a:rPr>
              <a:t>Our Team</a:t>
            </a:r>
          </a:p>
        </p:txBody>
      </p:sp>
      <p:sp>
        <p:nvSpPr>
          <p:cNvPr name="TextBox 49" id="49"/>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3756" t="0" r="3756" b="0"/>
          <a:stretch>
            <a:fillRect/>
          </a:stretch>
        </p:blipFill>
        <p:spPr>
          <a:xfrm flipH="false" flipV="false" rot="0">
            <a:off x="5014857" y="1669515"/>
            <a:ext cx="7076029" cy="7626885"/>
          </a:xfrm>
          <a:prstGeom prst="rect">
            <a:avLst/>
          </a:prstGeom>
        </p:spPr>
      </p:pic>
      <p:sp>
        <p:nvSpPr>
          <p:cNvPr name="TextBox 4" id="4"/>
          <p:cNvSpPr txBox="true"/>
          <p:nvPr/>
        </p:nvSpPr>
        <p:spPr>
          <a:xfrm rot="0">
            <a:off x="614668" y="367131"/>
            <a:ext cx="17260729"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OVERALL IMPLEMENTATION PROCESS</a:t>
            </a:r>
          </a:p>
        </p:txBody>
      </p:sp>
      <p:sp>
        <p:nvSpPr>
          <p:cNvPr name="TextBox 5" id="5"/>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3773315" y="1860716"/>
            <a:ext cx="10425774" cy="7445740"/>
          </a:xfrm>
          <a:prstGeom prst="rect">
            <a:avLst/>
          </a:prstGeom>
        </p:spPr>
      </p:pic>
      <p:grpSp>
        <p:nvGrpSpPr>
          <p:cNvPr name="Group 4" id="4"/>
          <p:cNvGrpSpPr/>
          <p:nvPr/>
        </p:nvGrpSpPr>
        <p:grpSpPr>
          <a:xfrm rot="0">
            <a:off x="7861994" y="1828197"/>
            <a:ext cx="1543050" cy="633578"/>
            <a:chOff x="0" y="0"/>
            <a:chExt cx="406400" cy="166868"/>
          </a:xfrm>
        </p:grpSpPr>
        <p:sp>
          <p:nvSpPr>
            <p:cNvPr name="Freeform 5" id="5"/>
            <p:cNvSpPr/>
            <p:nvPr/>
          </p:nvSpPr>
          <p:spPr>
            <a:xfrm>
              <a:off x="0" y="0"/>
              <a:ext cx="406400" cy="166868"/>
            </a:xfrm>
            <a:custGeom>
              <a:avLst/>
              <a:gdLst/>
              <a:ahLst/>
              <a:cxnLst/>
              <a:rect r="r" b="b" t="t" l="l"/>
              <a:pathLst>
                <a:path h="166868" w="406400">
                  <a:moveTo>
                    <a:pt x="83434" y="0"/>
                  </a:moveTo>
                  <a:lnTo>
                    <a:pt x="322966" y="0"/>
                  </a:lnTo>
                  <a:cubicBezTo>
                    <a:pt x="369045" y="0"/>
                    <a:pt x="406400" y="37355"/>
                    <a:pt x="406400" y="83434"/>
                  </a:cubicBezTo>
                  <a:lnTo>
                    <a:pt x="406400" y="83434"/>
                  </a:lnTo>
                  <a:cubicBezTo>
                    <a:pt x="406400" y="105562"/>
                    <a:pt x="397610" y="126784"/>
                    <a:pt x="381963" y="142431"/>
                  </a:cubicBezTo>
                  <a:cubicBezTo>
                    <a:pt x="366316" y="158078"/>
                    <a:pt x="345094" y="166868"/>
                    <a:pt x="322966" y="166868"/>
                  </a:cubicBezTo>
                  <a:lnTo>
                    <a:pt x="83434" y="166868"/>
                  </a:lnTo>
                  <a:cubicBezTo>
                    <a:pt x="37355" y="166868"/>
                    <a:pt x="0" y="129514"/>
                    <a:pt x="0" y="83434"/>
                  </a:cubicBezTo>
                  <a:lnTo>
                    <a:pt x="0" y="83434"/>
                  </a:lnTo>
                  <a:cubicBezTo>
                    <a:pt x="0" y="37355"/>
                    <a:pt x="37355" y="0"/>
                    <a:pt x="83434" y="0"/>
                  </a:cubicBezTo>
                  <a:close/>
                </a:path>
              </a:pathLst>
            </a:custGeom>
            <a:solidFill>
              <a:srgbClr val="FFFFFF"/>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1400"/>
                </a:lnSpc>
              </a:pPr>
              <a:r>
                <a:rPr lang="en-US" sz="1000">
                  <a:solidFill>
                    <a:srgbClr val="000000"/>
                  </a:solidFill>
                  <a:latin typeface="Canva Sans 2 Bold"/>
                </a:rPr>
                <a:t>Voice navigation and Object detection</a:t>
              </a:r>
            </a:p>
          </p:txBody>
        </p:sp>
      </p:grpSp>
      <p:sp>
        <p:nvSpPr>
          <p:cNvPr name="TextBox 7" id="7"/>
          <p:cNvSpPr txBox="true"/>
          <p:nvPr/>
        </p:nvSpPr>
        <p:spPr>
          <a:xfrm rot="0">
            <a:off x="1900588" y="367131"/>
            <a:ext cx="14688889"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WORK BREAKDOWN STRUCTURE</a:t>
            </a:r>
          </a:p>
        </p:txBody>
      </p:sp>
      <p:sp>
        <p:nvSpPr>
          <p:cNvPr name="TextBox 8" id="8"/>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9" id="9"/>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sp>
        <p:nvSpPr>
          <p:cNvPr name="TextBox 3" id="3"/>
          <p:cNvSpPr txBox="true"/>
          <p:nvPr/>
        </p:nvSpPr>
        <p:spPr>
          <a:xfrm rot="0">
            <a:off x="5984804" y="367131"/>
            <a:ext cx="6520458"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REFERRENCES</a:t>
            </a:r>
          </a:p>
        </p:txBody>
      </p:sp>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1028700" y="2246309"/>
            <a:ext cx="16230600" cy="7459470"/>
          </a:xfrm>
          <a:prstGeom prst="rect">
            <a:avLst/>
          </a:prstGeom>
        </p:spPr>
        <p:txBody>
          <a:bodyPr anchor="t" rtlCol="false" tIns="0" lIns="0" bIns="0" rIns="0">
            <a:spAutoFit/>
          </a:bodyPr>
          <a:lstStyle/>
          <a:p>
            <a:pPr>
              <a:lnSpc>
                <a:spcPts val="3126"/>
              </a:lnSpc>
            </a:pPr>
            <a:r>
              <a:rPr lang="en-US" sz="2233">
                <a:solidFill>
                  <a:srgbClr val="000000"/>
                </a:solidFill>
                <a:latin typeface="Canva Sans 2 Bold"/>
              </a:rPr>
              <a:t>[1] “Vision Impairment and Blindness.” Accessed November 1, 2019. https://www.who.int/news-room/fact-sheets/detail/blindness-and-visual-impairment.</a:t>
            </a:r>
          </a:p>
          <a:p>
            <a:pPr>
              <a:lnSpc>
                <a:spcPts val="3126"/>
              </a:lnSpc>
            </a:pPr>
          </a:p>
          <a:p>
            <a:pPr>
              <a:lnSpc>
                <a:spcPts val="3126"/>
              </a:lnSpc>
            </a:pPr>
            <a:r>
              <a:rPr lang="en-US" sz="2233">
                <a:solidFill>
                  <a:srgbClr val="000000"/>
                </a:solidFill>
                <a:latin typeface="Canva Sans 2 Bold"/>
              </a:rPr>
              <a:t>[2] Peng, En, Patrick Peursum, Ling Li, and Svetha Venkatesh. “A Smartphone-Based Obstacle Sensor for the Visually Impaired.” In Ubiquitous Intelligence and Computing, edited by Zhiwen Yu, Ramiro Liscano, Guanling Chen, Daqing Zhang, and Xingshe Zhou, 6406:590–604. Berlin, Heidelberg: Springer Berlin Heidelberg, 2010. https://doi.org/10.1007/978-3-642-16355-5_45.</a:t>
            </a:r>
          </a:p>
          <a:p>
            <a:pPr>
              <a:lnSpc>
                <a:spcPts val="3126"/>
              </a:lnSpc>
            </a:pPr>
          </a:p>
          <a:p>
            <a:pPr>
              <a:lnSpc>
                <a:spcPts val="3126"/>
              </a:lnSpc>
            </a:pPr>
            <a:r>
              <a:rPr lang="en-US" sz="2233">
                <a:solidFill>
                  <a:srgbClr val="000000"/>
                </a:solidFill>
                <a:latin typeface="Canva Sans 2 Bold"/>
              </a:rPr>
              <a:t>[3] Caldini, Alessandro, Marco Fanfani, and Carlo Colombo. “Smartphone-Based Obstacle Detection for the Visually Impaired.” In Image Analysis and Processing — ICIAP 2015, edited by Vittorio Murino and Enrico Puppo, 9279:480–88. Cham: Springer International Publishing, 2015. https://doi.org/10.1007/978-3-319-23231-7_43.</a:t>
            </a:r>
          </a:p>
          <a:p>
            <a:pPr>
              <a:lnSpc>
                <a:spcPts val="3126"/>
              </a:lnSpc>
            </a:pPr>
          </a:p>
          <a:p>
            <a:pPr>
              <a:lnSpc>
                <a:spcPts val="3126"/>
              </a:lnSpc>
            </a:pPr>
            <a:r>
              <a:rPr lang="en-US" sz="2233">
                <a:solidFill>
                  <a:srgbClr val="000000"/>
                </a:solidFill>
                <a:latin typeface="Canva Sans 2 Bold"/>
              </a:rPr>
              <a:t>[4] Mocanu, Bogdan, Andrei Bursuc, Titus Zaharia, and tapu. “A Smartphone-Based Obstacle Detection and Classification System for Assisting Visually Impaired People.” In 2013 IEEE International Conference on Computer Vision Workshops, 444–51. Sydney, Australia: IEEE, 2013. https://doi.org/10.1109/ICCVW.2013.65.</a:t>
            </a:r>
          </a:p>
          <a:p>
            <a:pPr>
              <a:lnSpc>
                <a:spcPts val="3126"/>
              </a:lnSpc>
            </a:pPr>
          </a:p>
          <a:p>
            <a:pPr>
              <a:lnSpc>
                <a:spcPts val="3126"/>
              </a:lnSpc>
            </a:pPr>
            <a:r>
              <a:rPr lang="en-US" sz="2233">
                <a:solidFill>
                  <a:srgbClr val="000000"/>
                </a:solidFill>
                <a:latin typeface="Canva Sans 2 Bold"/>
              </a:rPr>
              <a:t>[5] Lin, Bor-Shing &amp; Lee, Cheng-Che &amp; Chiang, Pei-Ying. (2017). Simple Smartphone-Based Guiding System for Visually Impaired People. Sensors. 17. 1371. 10.3390/s17061371.</a:t>
            </a:r>
          </a:p>
          <a:p>
            <a:pPr>
              <a:lnSpc>
                <a:spcPts val="3126"/>
              </a:lnSpc>
            </a:pP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sp>
        <p:nvSpPr>
          <p:cNvPr name="TextBox 3" id="3"/>
          <p:cNvSpPr txBox="true"/>
          <p:nvPr/>
        </p:nvSpPr>
        <p:spPr>
          <a:xfrm rot="0">
            <a:off x="5984804" y="367131"/>
            <a:ext cx="6520458"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REFERRENCES</a:t>
            </a:r>
          </a:p>
        </p:txBody>
      </p:sp>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1028700" y="2246309"/>
            <a:ext cx="16230600" cy="6239300"/>
          </a:xfrm>
          <a:prstGeom prst="rect">
            <a:avLst/>
          </a:prstGeom>
        </p:spPr>
        <p:txBody>
          <a:bodyPr anchor="t" rtlCol="false" tIns="0" lIns="0" bIns="0" rIns="0">
            <a:spAutoFit/>
          </a:bodyPr>
          <a:lstStyle/>
          <a:p>
            <a:pPr>
              <a:lnSpc>
                <a:spcPts val="3126"/>
              </a:lnSpc>
            </a:pPr>
            <a:r>
              <a:rPr lang="en-US" sz="2233">
                <a:solidFill>
                  <a:srgbClr val="000000"/>
                </a:solidFill>
                <a:latin typeface="Canva Sans 2 Bold"/>
              </a:rPr>
              <a:t>[6] Velázquez, R., Pissaloux, E., Rodrigo, P., Carrasco, M., Giannoccaro, N., Lay-Ekuakille, A., 2018. An Outdoor Navigation System for Blind Pedestrians Using GPS and Tactile-Foot Feedback. Applied Sciences 8, 578. https://doi.org/10.3390/app8040578</a:t>
            </a:r>
          </a:p>
          <a:p>
            <a:pPr>
              <a:lnSpc>
                <a:spcPts val="3126"/>
              </a:lnSpc>
            </a:pPr>
          </a:p>
          <a:p>
            <a:pPr>
              <a:lnSpc>
                <a:spcPts val="3126"/>
              </a:lnSpc>
            </a:pPr>
            <a:r>
              <a:rPr lang="en-US" sz="2233">
                <a:solidFill>
                  <a:srgbClr val="000000"/>
                </a:solidFill>
                <a:latin typeface="Canva Sans 2 Bold"/>
              </a:rPr>
              <a:t>[7] Liu, Yongqing &amp; Chen, Qi. (2018). Research on Integration of Indoor and Outdoor Positioning in Professional Athletic Training. Proceedings. 2. 295. 10.3390/proceedings2060295</a:t>
            </a:r>
          </a:p>
          <a:p>
            <a:pPr>
              <a:lnSpc>
                <a:spcPts val="3126"/>
              </a:lnSpc>
            </a:pPr>
            <a:r>
              <a:rPr lang="en-US" sz="2233">
                <a:solidFill>
                  <a:srgbClr val="000000"/>
                </a:solidFill>
                <a:latin typeface="Canva Sans 2 Bold"/>
              </a:rPr>
              <a:t>.</a:t>
            </a:r>
          </a:p>
          <a:p>
            <a:pPr>
              <a:lnSpc>
                <a:spcPts val="3126"/>
              </a:lnSpc>
            </a:pPr>
            <a:r>
              <a:rPr lang="en-US" sz="2233">
                <a:solidFill>
                  <a:srgbClr val="000000"/>
                </a:solidFill>
                <a:latin typeface="Canva Sans 2 Bold"/>
              </a:rPr>
              <a:t>[8] Kumar Yelamarthi, Daniel Haas, Daniel Nielsen, and Shawn Mothersell. 2010. RFID and GPS integrated navigation system for the visually impaired. In 2010 53rd IEEE International Midwest Symposium on Circuits and Systems. IEEE Press, Piscataway, NJ, USA, 1149–1152. DOI: http://dx.doi.org/10.1109/MWSCAS.2010.5548863</a:t>
            </a:r>
          </a:p>
          <a:p>
            <a:pPr>
              <a:lnSpc>
                <a:spcPts val="3126"/>
              </a:lnSpc>
            </a:pPr>
          </a:p>
          <a:p>
            <a:pPr>
              <a:lnSpc>
                <a:spcPts val="3126"/>
              </a:lnSpc>
            </a:pPr>
            <a:r>
              <a:rPr lang="en-US" sz="2233">
                <a:solidFill>
                  <a:srgbClr val="000000"/>
                </a:solidFill>
                <a:latin typeface="Canva Sans 2 Bold"/>
              </a:rPr>
              <a:t>[9] “Accuracy of GPS Data - OpenStreetMap Wiki.” Accessed November 1, 2019. https://wiki.openstreetmap.org/wiki/Accuracy_of_GPS_data.</a:t>
            </a:r>
          </a:p>
          <a:p>
            <a:pPr>
              <a:lnSpc>
                <a:spcPts val="3126"/>
              </a:lnSpc>
            </a:pPr>
          </a:p>
          <a:p>
            <a:pPr>
              <a:lnSpc>
                <a:spcPts val="3126"/>
              </a:lnSpc>
            </a:pPr>
            <a:r>
              <a:rPr lang="en-US" sz="2233">
                <a:solidFill>
                  <a:srgbClr val="000000"/>
                </a:solidFill>
                <a:latin typeface="Canva Sans 2 Bold"/>
              </a:rPr>
              <a:t>[10] “Electronic Travel Aids for the Blind.” Accessed November 1, 2019. https://www.tsbvi.edu/orientation-and-mobility-items/1974-electronic-travel-aids-for-the-blind.</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sp>
        <p:nvSpPr>
          <p:cNvPr name="TextBox 3" id="3"/>
          <p:cNvSpPr txBox="true"/>
          <p:nvPr/>
        </p:nvSpPr>
        <p:spPr>
          <a:xfrm rot="0">
            <a:off x="5984804" y="367131"/>
            <a:ext cx="6520458"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REFERRENCES</a:t>
            </a:r>
          </a:p>
        </p:txBody>
      </p:sp>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1028700" y="2246309"/>
            <a:ext cx="16230600" cy="6629825"/>
          </a:xfrm>
          <a:prstGeom prst="rect">
            <a:avLst/>
          </a:prstGeom>
        </p:spPr>
        <p:txBody>
          <a:bodyPr anchor="t" rtlCol="false" tIns="0" lIns="0" bIns="0" rIns="0">
            <a:spAutoFit/>
          </a:bodyPr>
          <a:lstStyle/>
          <a:p>
            <a:pPr>
              <a:lnSpc>
                <a:spcPts val="3126"/>
              </a:lnSpc>
            </a:pPr>
            <a:r>
              <a:rPr lang="en-US" sz="2233">
                <a:solidFill>
                  <a:srgbClr val="000000"/>
                </a:solidFill>
                <a:latin typeface="Canva Sans 2 Bold"/>
              </a:rPr>
              <a:t>[11] A. Amedi, et. al “Shape conveyed by visual-to-auditory sensory substitution activates the lateral occipital complex,” Nature Neuroscience, vol.10, no. 6, pp. 687-689, June 2007.</a:t>
            </a:r>
          </a:p>
          <a:p>
            <a:pPr>
              <a:lnSpc>
                <a:spcPts val="3126"/>
              </a:lnSpc>
            </a:pPr>
          </a:p>
          <a:p>
            <a:pPr>
              <a:lnSpc>
                <a:spcPts val="3126"/>
              </a:lnSpc>
            </a:pPr>
            <a:r>
              <a:rPr lang="en-US" sz="2233">
                <a:solidFill>
                  <a:srgbClr val="000000"/>
                </a:solidFill>
                <a:latin typeface="Canva Sans 2 Bold"/>
              </a:rPr>
              <a:t>[12] T. Schwarze, M. Lauer, M. Schwaab, M. Romanovas, S. B¨ohm, and T.J¨urgensohn, “A camera-based mobility aid for visually impaired people”,KI-K¨unstliche Intelligenz, pp. 18, 2015.</a:t>
            </a:r>
          </a:p>
          <a:p>
            <a:pPr>
              <a:lnSpc>
                <a:spcPts val="3126"/>
              </a:lnSpc>
            </a:pPr>
          </a:p>
          <a:p>
            <a:pPr>
              <a:lnSpc>
                <a:spcPts val="3126"/>
              </a:lnSpc>
            </a:pPr>
            <a:r>
              <a:rPr lang="en-US" sz="2233">
                <a:solidFill>
                  <a:srgbClr val="000000"/>
                </a:solidFill>
                <a:latin typeface="Canva Sans 2 Bold"/>
              </a:rPr>
              <a:t>[13] P. Bach-Y-Rita and S. W. Kercel “Sensory substitution and the human machine interface, “ Trends Cogn Sci., vol. 7, no. 12, pp.541-546, Dec.2003.</a:t>
            </a:r>
          </a:p>
          <a:p>
            <a:pPr>
              <a:lnSpc>
                <a:spcPts val="3126"/>
              </a:lnSpc>
            </a:pPr>
          </a:p>
          <a:p>
            <a:pPr>
              <a:lnSpc>
                <a:spcPts val="3126"/>
              </a:lnSpc>
            </a:pPr>
            <a:r>
              <a:rPr lang="en-US" sz="2233">
                <a:solidFill>
                  <a:srgbClr val="000000"/>
                </a:solidFill>
                <a:latin typeface="Canva Sans 2 Bold"/>
              </a:rPr>
              <a:t>[14] Shachar, Maidenbaum, Hanassy Shlomi, Abboud Sami, Buchs Galit, Chebat Daniel-Robert, Levy-Tzedek Shelly, and Amedi Amir. “The &amp;ldquo;EyeCane&amp;rdquo;, a New Electronic Travel Aid for the Blind: Technology, Behavior &amp;amp; Swift Learning.” Restorative Neurology and Neuroscience, no. 6 (2014): 813–824. https://doi.org/10.3233/RNN-130351.</a:t>
            </a:r>
          </a:p>
          <a:p>
            <a:pPr>
              <a:lnSpc>
                <a:spcPts val="3126"/>
              </a:lnSpc>
            </a:pPr>
          </a:p>
          <a:p>
            <a:pPr>
              <a:lnSpc>
                <a:spcPts val="3126"/>
              </a:lnSpc>
            </a:pPr>
            <a:r>
              <a:rPr lang="en-US" sz="2233">
                <a:solidFill>
                  <a:srgbClr val="000000"/>
                </a:solidFill>
                <a:latin typeface="Canva Sans 2 Bold"/>
              </a:rPr>
              <a:t>[15] Dakopoulos, D., and N.G. Bourbakis. “Wearable Obstacle Avoidance Electronic Travel Aids for Blind: A Survey.” IEEE Transactions on Systems, Man, and Cybernetics, Part C (Applications and Reviews) 40, no. 1 (January 2010): 25–35. https://doi.org/10.1109/TSMCC.2009.2021255.</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ECF0F3"/>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32140" y="6864101"/>
            <a:ext cx="1792167" cy="1845865"/>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3425664" y="1548245"/>
            <a:ext cx="1406779" cy="1448929"/>
          </a:xfrm>
          <a:prstGeom prst="rect">
            <a:avLst/>
          </a:prstGeom>
        </p:spPr>
      </p:pic>
      <p:pic>
        <p:nvPicPr>
          <p:cNvPr name="Picture 4" id="4"/>
          <p:cNvPicPr>
            <a:picLocks noChangeAspect="true"/>
          </p:cNvPicPr>
          <p:nvPr/>
        </p:nvPicPr>
        <p:blipFill>
          <a:blip r:embed="rId4"/>
          <a:srcRect l="0" t="13905" r="0" b="1795"/>
          <a:stretch>
            <a:fillRect/>
          </a:stretch>
        </p:blipFill>
        <p:spPr>
          <a:xfrm flipH="false" flipV="false" rot="0">
            <a:off x="0" y="9539915"/>
            <a:ext cx="4374869" cy="747085"/>
          </a:xfrm>
          <a:prstGeom prst="rect">
            <a:avLst/>
          </a:prstGeom>
        </p:spPr>
      </p:pic>
      <p:grpSp>
        <p:nvGrpSpPr>
          <p:cNvPr name="Group 5" id="5"/>
          <p:cNvGrpSpPr>
            <a:grpSpLocks noChangeAspect="true"/>
          </p:cNvGrpSpPr>
          <p:nvPr/>
        </p:nvGrpSpPr>
        <p:grpSpPr>
          <a:xfrm rot="0">
            <a:off x="1632140" y="1028700"/>
            <a:ext cx="5246391" cy="5246370"/>
            <a:chOff x="0" y="0"/>
            <a:chExt cx="6350000" cy="6349975"/>
          </a:xfrm>
        </p:grpSpPr>
        <p:sp>
          <p:nvSpPr>
            <p:cNvPr name="Freeform 6" id="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r="0" t="-11788" b="-22524"/>
              </a:stretch>
            </a:blipFill>
          </p:spPr>
        </p:sp>
      </p:grpSp>
      <p:sp>
        <p:nvSpPr>
          <p:cNvPr name="TextBox 7" id="7"/>
          <p:cNvSpPr txBox="true"/>
          <p:nvPr/>
        </p:nvSpPr>
        <p:spPr>
          <a:xfrm rot="0">
            <a:off x="6521600" y="4786529"/>
            <a:ext cx="8720418" cy="1065657"/>
          </a:xfrm>
          <a:prstGeom prst="rect">
            <a:avLst/>
          </a:prstGeom>
        </p:spPr>
        <p:txBody>
          <a:bodyPr anchor="t" rtlCol="false" tIns="0" lIns="0" bIns="0" rIns="0">
            <a:spAutoFit/>
          </a:bodyPr>
          <a:lstStyle/>
          <a:p>
            <a:pPr algn="ctr">
              <a:lnSpc>
                <a:spcPts val="8424"/>
              </a:lnSpc>
            </a:pPr>
            <a:r>
              <a:rPr lang="en-US" sz="7200">
                <a:solidFill>
                  <a:srgbClr val="000000"/>
                </a:solidFill>
                <a:latin typeface="Open Sauce SemiBold"/>
              </a:rPr>
              <a:t>Semini J.P.D.L.</a:t>
            </a:r>
          </a:p>
        </p:txBody>
      </p:sp>
      <p:sp>
        <p:nvSpPr>
          <p:cNvPr name="TextBox 8" id="8"/>
          <p:cNvSpPr txBox="true"/>
          <p:nvPr/>
        </p:nvSpPr>
        <p:spPr>
          <a:xfrm rot="0">
            <a:off x="7959459" y="7562561"/>
            <a:ext cx="5844699" cy="448310"/>
          </a:xfrm>
          <a:prstGeom prst="rect">
            <a:avLst/>
          </a:prstGeom>
        </p:spPr>
        <p:txBody>
          <a:bodyPr anchor="t" rtlCol="false" tIns="0" lIns="0" bIns="0" rIns="0">
            <a:spAutoFit/>
          </a:bodyPr>
          <a:lstStyle/>
          <a:p>
            <a:pPr algn="ctr">
              <a:lnSpc>
                <a:spcPts val="3639"/>
              </a:lnSpc>
            </a:pPr>
            <a:r>
              <a:rPr lang="en-US" sz="2599">
                <a:solidFill>
                  <a:srgbClr val="000000"/>
                </a:solidFill>
                <a:latin typeface="Canva Sans 1 Bold"/>
              </a:rPr>
              <a:t>INFORMATION TECHNOLOGY</a:t>
            </a:r>
          </a:p>
        </p:txBody>
      </p:sp>
      <p:sp>
        <p:nvSpPr>
          <p:cNvPr name="TextBox 9" id="9"/>
          <p:cNvSpPr txBox="true"/>
          <p:nvPr/>
        </p:nvSpPr>
        <p:spPr>
          <a:xfrm rot="0">
            <a:off x="6521600" y="6017571"/>
            <a:ext cx="8720418" cy="1065657"/>
          </a:xfrm>
          <a:prstGeom prst="rect">
            <a:avLst/>
          </a:prstGeom>
        </p:spPr>
        <p:txBody>
          <a:bodyPr anchor="t" rtlCol="false" tIns="0" lIns="0" bIns="0" rIns="0">
            <a:spAutoFit/>
          </a:bodyPr>
          <a:lstStyle/>
          <a:p>
            <a:pPr algn="ctr">
              <a:lnSpc>
                <a:spcPts val="8424"/>
              </a:lnSpc>
            </a:pPr>
            <a:r>
              <a:rPr lang="en-US" sz="7200">
                <a:solidFill>
                  <a:srgbClr val="000000"/>
                </a:solidFill>
                <a:latin typeface="Open Sauce SemiBold"/>
              </a:rPr>
              <a:t>IT20241346</a:t>
            </a:r>
          </a:p>
        </p:txBody>
      </p:sp>
      <p:sp>
        <p:nvSpPr>
          <p:cNvPr name="TextBox 10" id="10"/>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sp>
        <p:nvSpPr>
          <p:cNvPr name="TextBox 11" id="11"/>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0">
            <a:off x="523132" y="3386890"/>
            <a:ext cx="5540359" cy="3102601"/>
          </a:xfrm>
          <a:prstGeom prst="rect">
            <a:avLst/>
          </a:prstGeom>
        </p:spPr>
      </p:pic>
      <p:pic>
        <p:nvPicPr>
          <p:cNvPr name="Picture 5" id="5"/>
          <p:cNvPicPr>
            <a:picLocks noChangeAspect="true"/>
          </p:cNvPicPr>
          <p:nvPr/>
        </p:nvPicPr>
        <p:blipFill>
          <a:blip r:embed="rId4"/>
          <a:srcRect l="0" t="0" r="0" b="0"/>
          <a:stretch>
            <a:fillRect/>
          </a:stretch>
        </p:blipFill>
        <p:spPr>
          <a:xfrm flipH="false" flipV="false" rot="0">
            <a:off x="5247626" y="2024063"/>
            <a:ext cx="2067901" cy="2067901"/>
          </a:xfrm>
          <a:prstGeom prst="rect">
            <a:avLst/>
          </a:prstGeom>
        </p:spPr>
      </p:pic>
      <p:sp>
        <p:nvSpPr>
          <p:cNvPr name="TextBox 6" id="6"/>
          <p:cNvSpPr txBox="true"/>
          <p:nvPr/>
        </p:nvSpPr>
        <p:spPr>
          <a:xfrm rot="0">
            <a:off x="7165370" y="4111014"/>
            <a:ext cx="10658804" cy="2084022"/>
          </a:xfrm>
          <a:prstGeom prst="rect">
            <a:avLst/>
          </a:prstGeom>
        </p:spPr>
        <p:txBody>
          <a:bodyPr anchor="t" rtlCol="false" tIns="0" lIns="0" bIns="0" rIns="0">
            <a:spAutoFit/>
          </a:bodyPr>
          <a:lstStyle/>
          <a:p>
            <a:pPr algn="ctr">
              <a:lnSpc>
                <a:spcPts val="8175"/>
              </a:lnSpc>
            </a:pPr>
            <a:r>
              <a:rPr lang="en-US" sz="6987">
                <a:solidFill>
                  <a:srgbClr val="000000"/>
                </a:solidFill>
                <a:latin typeface="Open Sauce SemiBold Bold"/>
              </a:rPr>
              <a:t>OPTICAL  CHARACTER RECOGNITION (OCR)</a:t>
            </a: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2605324" y="6238390"/>
            <a:ext cx="5392696" cy="3019910"/>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sp>
        <p:nvSpPr>
          <p:cNvPr name="TextBox 5" id="5"/>
          <p:cNvSpPr txBox="true"/>
          <p:nvPr/>
        </p:nvSpPr>
        <p:spPr>
          <a:xfrm rot="0">
            <a:off x="5212162" y="510159"/>
            <a:ext cx="7863677"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INTRODUCTION</a:t>
            </a:r>
          </a:p>
        </p:txBody>
      </p:sp>
      <p:sp>
        <p:nvSpPr>
          <p:cNvPr name="TextBox 6" id="6"/>
          <p:cNvSpPr txBox="true"/>
          <p:nvPr/>
        </p:nvSpPr>
        <p:spPr>
          <a:xfrm rot="0">
            <a:off x="1541461" y="1963834"/>
            <a:ext cx="15851122" cy="4730114"/>
          </a:xfrm>
          <a:prstGeom prst="rect">
            <a:avLst/>
          </a:prstGeom>
        </p:spPr>
        <p:txBody>
          <a:bodyPr anchor="t" rtlCol="false" tIns="0" lIns="0" bIns="0" rIns="0">
            <a:spAutoFit/>
          </a:bodyPr>
          <a:lstStyle/>
          <a:p>
            <a:pPr algn="just" marL="474979" indent="-237490" lvl="1">
              <a:lnSpc>
                <a:spcPts val="3079"/>
              </a:lnSpc>
              <a:buFont typeface="Arial"/>
              <a:buChar char="•"/>
            </a:pPr>
            <a:r>
              <a:rPr lang="en-US" sz="2199">
                <a:solidFill>
                  <a:srgbClr val="000000"/>
                </a:solidFill>
                <a:latin typeface="Canva Sans 2 Bold"/>
              </a:rPr>
              <a:t>Optical character recognition is the process of classification of optical patterns contained in a digital image. This turns images of typed, handwritten, or printed text into machine-encoded text that might be electronic or mechanical. </a:t>
            </a:r>
          </a:p>
          <a:p>
            <a:pPr algn="just">
              <a:lnSpc>
                <a:spcPts val="3079"/>
              </a:lnSpc>
            </a:pPr>
          </a:p>
          <a:p>
            <a:pPr algn="just" marL="474979" indent="-237490" lvl="1">
              <a:lnSpc>
                <a:spcPts val="3079"/>
              </a:lnSpc>
              <a:buFont typeface="Arial"/>
              <a:buChar char="•"/>
            </a:pPr>
            <a:r>
              <a:rPr lang="en-US" sz="2199">
                <a:solidFill>
                  <a:srgbClr val="000000"/>
                </a:solidFill>
                <a:latin typeface="Canva Sans 2 Bold"/>
              </a:rPr>
              <a:t>This allows users to scan and recognize text from images or documents using the camera of their smartphone. With the help of OCR technology, the app can convert recognized text into spoken words, allowing visually impaired individuals to access and understand the content.</a:t>
            </a:r>
          </a:p>
          <a:p>
            <a:pPr algn="just">
              <a:lnSpc>
                <a:spcPts val="3079"/>
              </a:lnSpc>
            </a:pPr>
          </a:p>
          <a:p>
            <a:pPr algn="just" marL="474979" indent="-237490" lvl="1">
              <a:lnSpc>
                <a:spcPts val="3079"/>
              </a:lnSpc>
              <a:buFont typeface="Arial"/>
              <a:buChar char="•"/>
            </a:pPr>
            <a:r>
              <a:rPr lang="en-US" sz="2199">
                <a:solidFill>
                  <a:srgbClr val="000000"/>
                </a:solidFill>
                <a:latin typeface="Canva Sans 2 Bold"/>
              </a:rPr>
              <a:t>We understand the importance of inclusive technology, and we are committed to providing visually impaired individuals with the tools they need to access information and enhance their quality of life. With the OCR part of our app, users can read books.</a:t>
            </a:r>
          </a:p>
          <a:p>
            <a:pPr algn="just">
              <a:lnSpc>
                <a:spcPts val="3640"/>
              </a:lnSpc>
            </a:pP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8" id="8"/>
          <p:cNvSpPr txBox="true"/>
          <p:nvPr/>
        </p:nvSpPr>
        <p:spPr>
          <a:xfrm rot="0">
            <a:off x="1541461" y="6701409"/>
            <a:ext cx="10765701" cy="76327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Most existing OCR programs are designed for English and industrial use, so this application is mainly for the Sinhala language.</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14157"/>
          <a:stretch>
            <a:fillRect/>
          </a:stretch>
        </p:blipFill>
        <p:spPr>
          <a:xfrm flipH="false" flipV="false" rot="0">
            <a:off x="13877712" y="4890194"/>
            <a:ext cx="4278528" cy="4368106"/>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sp>
        <p:nvSpPr>
          <p:cNvPr name="TextBox 5" id="5"/>
          <p:cNvSpPr txBox="true"/>
          <p:nvPr/>
        </p:nvSpPr>
        <p:spPr>
          <a:xfrm rot="0">
            <a:off x="4374869" y="696757"/>
            <a:ext cx="10447977"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RESEARCH QUESTION</a:t>
            </a:r>
          </a:p>
        </p:txBody>
      </p:sp>
      <p:sp>
        <p:nvSpPr>
          <p:cNvPr name="TextBox 6" id="6"/>
          <p:cNvSpPr txBox="true"/>
          <p:nvPr/>
        </p:nvSpPr>
        <p:spPr>
          <a:xfrm rot="0">
            <a:off x="680763" y="2235328"/>
            <a:ext cx="15336214" cy="3887470"/>
          </a:xfrm>
          <a:prstGeom prst="rect">
            <a:avLst/>
          </a:prstGeom>
        </p:spPr>
        <p:txBody>
          <a:bodyPr anchor="t" rtlCol="false" tIns="0" lIns="0" bIns="0" rIns="0">
            <a:spAutoFit/>
          </a:bodyPr>
          <a:lstStyle/>
          <a:p>
            <a:pPr algn="just" marL="474979" indent="-237490" lvl="1">
              <a:lnSpc>
                <a:spcPts val="3079"/>
              </a:lnSpc>
              <a:buFont typeface="Arial"/>
              <a:buChar char="•"/>
            </a:pPr>
            <a:r>
              <a:rPr lang="en-US" sz="2199">
                <a:solidFill>
                  <a:srgbClr val="000000"/>
                </a:solidFill>
                <a:latin typeface="Canva Sans 2 Bold"/>
              </a:rPr>
              <a:t>What are the key features and functionalities that blind users look for in an OCR mobile app, and how can these be optimized for a better user experience?</a:t>
            </a:r>
          </a:p>
          <a:p>
            <a:pPr algn="just">
              <a:lnSpc>
                <a:spcPts val="3079"/>
              </a:lnSpc>
            </a:pPr>
          </a:p>
          <a:p>
            <a:pPr algn="just" marL="474979" indent="-237490" lvl="1">
              <a:lnSpc>
                <a:spcPts val="3079"/>
              </a:lnSpc>
              <a:buFont typeface="Arial"/>
              <a:buChar char="•"/>
            </a:pPr>
            <a:r>
              <a:rPr lang="en-US" sz="2199">
                <a:solidFill>
                  <a:srgbClr val="000000"/>
                </a:solidFill>
                <a:latin typeface="Canva Sans 2 Bold"/>
              </a:rPr>
              <a:t>What are the current challenges and limitations in OCR technology for mobile apps, and how can they be overcome to improve the accuracy and speed of text recognition?</a:t>
            </a:r>
          </a:p>
          <a:p>
            <a:pPr algn="just">
              <a:lnSpc>
                <a:spcPts val="3079"/>
              </a:lnSpc>
            </a:pPr>
          </a:p>
          <a:p>
            <a:pPr algn="just" marL="474979" indent="-237490" lvl="1">
              <a:lnSpc>
                <a:spcPts val="3079"/>
              </a:lnSpc>
              <a:buFont typeface="Arial"/>
              <a:buChar char="•"/>
            </a:pPr>
            <a:r>
              <a:rPr lang="en-US" sz="2199">
                <a:solidFill>
                  <a:srgbClr val="000000"/>
                </a:solidFill>
                <a:latin typeface="Canva Sans 2 Bold"/>
              </a:rPr>
              <a:t>What are the best ways to train and educate blind people on how to use OCR mobile apps effectively, and what are some common barriers to adoption and usage?</a:t>
            </a:r>
          </a:p>
          <a:p>
            <a:pPr algn="just">
              <a:lnSpc>
                <a:spcPts val="3079"/>
              </a:lnSpc>
            </a:pPr>
          </a:p>
          <a:p>
            <a:pPr algn="just" marL="474979" indent="-237490" lvl="1">
              <a:lnSpc>
                <a:spcPts val="3079"/>
              </a:lnSpc>
              <a:buFont typeface="Arial"/>
              <a:buChar char="•"/>
            </a:pPr>
            <a:r>
              <a:rPr lang="en-US" sz="2199">
                <a:solidFill>
                  <a:srgbClr val="000000"/>
                </a:solidFill>
                <a:latin typeface="Canva Sans 2 Bold"/>
              </a:rPr>
              <a:t>How can OCR technology be combined with other assistive technologies, such as voice assistants?</a:t>
            </a:r>
          </a:p>
        </p:txBody>
      </p:sp>
      <p:sp>
        <p:nvSpPr>
          <p:cNvPr name="TextBox 7" id="7"/>
          <p:cNvSpPr txBox="true"/>
          <p:nvPr/>
        </p:nvSpPr>
        <p:spPr>
          <a:xfrm rot="0">
            <a:off x="680763" y="6364683"/>
            <a:ext cx="12297437" cy="76327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The challenge of achieving high accuracy and reliability in text recognition, particularly when dealing with a wide range of fonts, styles, and languages</a:t>
            </a:r>
          </a:p>
        </p:txBody>
      </p:sp>
      <p:sp>
        <p:nvSpPr>
          <p:cNvPr name="TextBox 8" id="8"/>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4" id="4"/>
          <p:cNvPicPr>
            <a:picLocks noChangeAspect="true"/>
          </p:cNvPicPr>
          <p:nvPr/>
        </p:nvPicPr>
        <p:blipFill>
          <a:blip r:embed="rId3"/>
          <a:srcRect l="17604" t="0" r="17604" b="0"/>
          <a:stretch>
            <a:fillRect/>
          </a:stretch>
        </p:blipFill>
        <p:spPr>
          <a:xfrm flipH="false" flipV="false" rot="0">
            <a:off x="9369396" y="2614524"/>
            <a:ext cx="8918604" cy="6223207"/>
          </a:xfrm>
          <a:prstGeom prst="rect">
            <a:avLst/>
          </a:prstGeom>
        </p:spPr>
      </p:pic>
      <p:sp>
        <p:nvSpPr>
          <p:cNvPr name="TextBox 5" id="5"/>
          <p:cNvSpPr txBox="true"/>
          <p:nvPr/>
        </p:nvSpPr>
        <p:spPr>
          <a:xfrm rot="0">
            <a:off x="4374869" y="696757"/>
            <a:ext cx="10447977"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RESEARCH PROBLEM</a:t>
            </a:r>
          </a:p>
        </p:txBody>
      </p:sp>
      <p:sp>
        <p:nvSpPr>
          <p:cNvPr name="TextBox 6" id="6"/>
          <p:cNvSpPr txBox="true"/>
          <p:nvPr/>
        </p:nvSpPr>
        <p:spPr>
          <a:xfrm rot="0">
            <a:off x="1153064" y="3866026"/>
            <a:ext cx="8216333" cy="3191508"/>
          </a:xfrm>
          <a:prstGeom prst="rect">
            <a:avLst/>
          </a:prstGeom>
        </p:spPr>
        <p:txBody>
          <a:bodyPr anchor="t" rtlCol="false" tIns="0" lIns="0" bIns="0" rIns="0">
            <a:spAutoFit/>
          </a:bodyPr>
          <a:lstStyle/>
          <a:p>
            <a:pPr marL="561353" indent="-280677" lvl="1">
              <a:lnSpc>
                <a:spcPts val="3640"/>
              </a:lnSpc>
              <a:buFont typeface="Arial"/>
              <a:buChar char="•"/>
            </a:pPr>
            <a:r>
              <a:rPr lang="en-US" sz="2600">
                <a:solidFill>
                  <a:srgbClr val="000000"/>
                </a:solidFill>
                <a:latin typeface="Canva Sans 2 Bold"/>
              </a:rPr>
              <a:t>Most visually impaired people in Sri Lanka doesn't have a proper platform to capture the texts they need and read it.</a:t>
            </a:r>
          </a:p>
          <a:p>
            <a:pPr marL="561353" indent="-280677" lvl="1">
              <a:lnSpc>
                <a:spcPts val="3640"/>
              </a:lnSpc>
              <a:buFont typeface="Arial"/>
              <a:buChar char="•"/>
            </a:pPr>
            <a:r>
              <a:rPr lang="en-US" sz="2600">
                <a:solidFill>
                  <a:srgbClr val="000000"/>
                </a:solidFill>
                <a:latin typeface="Canva Sans 2 Bold"/>
              </a:rPr>
              <a:t>Identify the limitations  of visually impaired people while using a smart phone and thier knowledge about the technology. </a:t>
            </a:r>
          </a:p>
          <a:p>
            <a:pPr>
              <a:lnSpc>
                <a:spcPts val="3640"/>
              </a:lnSpc>
            </a:pP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113400" y="2094357"/>
            <a:ext cx="3579696" cy="3686953"/>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6866561" y="8409482"/>
            <a:ext cx="1154179" cy="1154179"/>
          </a:xfrm>
          <a:prstGeom prst="rect">
            <a:avLst/>
          </a:prstGeom>
        </p:spPr>
      </p:pic>
      <p:sp>
        <p:nvSpPr>
          <p:cNvPr name="TextBox 4" id="4"/>
          <p:cNvSpPr txBox="true"/>
          <p:nvPr/>
        </p:nvSpPr>
        <p:spPr>
          <a:xfrm rot="0">
            <a:off x="1028700" y="2781986"/>
            <a:ext cx="9084700" cy="544957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1 Bold"/>
              </a:rPr>
              <a:t>According to the World Health Organization (WHO), there are 285 million physically impaired individuals worldwide, including 39 million blind people. </a:t>
            </a:r>
          </a:p>
          <a:p>
            <a:pPr>
              <a:lnSpc>
                <a:spcPts val="3079"/>
              </a:lnSpc>
            </a:pPr>
          </a:p>
          <a:p>
            <a:pPr marL="474979" indent="-237490" lvl="1">
              <a:lnSpc>
                <a:spcPts val="3079"/>
              </a:lnSpc>
              <a:buFont typeface="Arial"/>
              <a:buChar char="•"/>
            </a:pPr>
            <a:r>
              <a:rPr lang="en-US" sz="2199">
                <a:solidFill>
                  <a:srgbClr val="000000"/>
                </a:solidFill>
                <a:latin typeface="Canva Sans 1 Bold"/>
              </a:rPr>
              <a:t>Communicating with blind persons requires a different approach than communicating with sighted individuals.</a:t>
            </a:r>
          </a:p>
          <a:p>
            <a:pPr>
              <a:lnSpc>
                <a:spcPts val="3079"/>
              </a:lnSpc>
            </a:pPr>
          </a:p>
          <a:p>
            <a:pPr marL="474979" indent="-237490" lvl="1">
              <a:lnSpc>
                <a:spcPts val="3079"/>
              </a:lnSpc>
              <a:buFont typeface="Arial"/>
              <a:buChar char="•"/>
            </a:pPr>
            <a:r>
              <a:rPr lang="en-US" sz="2199">
                <a:solidFill>
                  <a:srgbClr val="000000"/>
                </a:solidFill>
                <a:latin typeface="Canva Sans 1 Bold"/>
              </a:rPr>
              <a:t>Verbal communication, tactile communication, and assistive technology are some of the ways to communicate with blind people.</a:t>
            </a:r>
          </a:p>
          <a:p>
            <a:pPr>
              <a:lnSpc>
                <a:spcPts val="3079"/>
              </a:lnSpc>
            </a:pPr>
          </a:p>
          <a:p>
            <a:pPr marL="474979" indent="-237490" lvl="1">
              <a:lnSpc>
                <a:spcPts val="3079"/>
              </a:lnSpc>
              <a:buFont typeface="Arial"/>
              <a:buChar char="•"/>
            </a:pPr>
            <a:r>
              <a:rPr lang="en-US" sz="2199">
                <a:solidFill>
                  <a:srgbClr val="000000"/>
                </a:solidFill>
                <a:latin typeface="Canva Sans 1 Bold"/>
              </a:rPr>
              <a:t>Assistive technologies such as text-to-speech software, screen readers, and speech recognition software can also help blind people to communicate with others.</a:t>
            </a:r>
          </a:p>
        </p:txBody>
      </p:sp>
      <p:pic>
        <p:nvPicPr>
          <p:cNvPr name="Picture 5" id="5"/>
          <p:cNvPicPr>
            <a:picLocks noChangeAspect="true"/>
          </p:cNvPicPr>
          <p:nvPr/>
        </p:nvPicPr>
        <p:blipFill>
          <a:blip r:embed="rId6"/>
          <a:srcRect l="10954" t="0" r="10954" b="0"/>
          <a:stretch>
            <a:fillRect/>
          </a:stretch>
        </p:blipFill>
        <p:spPr>
          <a:xfrm flipH="false" flipV="false" rot="0">
            <a:off x="11141878" y="3073322"/>
            <a:ext cx="6301773" cy="5995241"/>
          </a:xfrm>
          <a:prstGeom prst="rect">
            <a:avLst/>
          </a:prstGeom>
        </p:spPr>
      </p:pic>
      <p:pic>
        <p:nvPicPr>
          <p:cNvPr name="Picture 6" id="6"/>
          <p:cNvPicPr>
            <a:picLocks noChangeAspect="true"/>
          </p:cNvPicPr>
          <p:nvPr/>
        </p:nvPicPr>
        <p:blipFill>
          <a:blip r:embed="rId7"/>
          <a:srcRect l="0" t="13905" r="0" b="1795"/>
          <a:stretch>
            <a:fillRect/>
          </a:stretch>
        </p:blipFill>
        <p:spPr>
          <a:xfrm flipH="false" flipV="false" rot="0">
            <a:off x="0" y="9539915"/>
            <a:ext cx="4374869" cy="747085"/>
          </a:xfrm>
          <a:prstGeom prst="rect">
            <a:avLst/>
          </a:prstGeom>
        </p:spPr>
      </p:pic>
      <p:sp>
        <p:nvSpPr>
          <p:cNvPr name="TextBox 7" id="7"/>
          <p:cNvSpPr txBox="true"/>
          <p:nvPr/>
        </p:nvSpPr>
        <p:spPr>
          <a:xfrm rot="0">
            <a:off x="1280323" y="1028700"/>
            <a:ext cx="7054934"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Introduction</a:t>
            </a:r>
          </a:p>
        </p:txBody>
      </p:sp>
      <p:sp>
        <p:nvSpPr>
          <p:cNvPr name="TextBox 8" id="8"/>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0">
            <a:off x="194939" y="1164896"/>
            <a:ext cx="17927192" cy="7447254"/>
          </a:xfrm>
          <a:prstGeom prst="rect">
            <a:avLst/>
          </a:prstGeom>
        </p:spPr>
      </p:pic>
      <p:sp>
        <p:nvSpPr>
          <p:cNvPr name="TextBox 5" id="5"/>
          <p:cNvSpPr txBox="true"/>
          <p:nvPr/>
        </p:nvSpPr>
        <p:spPr>
          <a:xfrm rot="0">
            <a:off x="4751334" y="28575"/>
            <a:ext cx="10447977"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RESEARCH GAP</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4" id="4"/>
          <p:cNvPicPr>
            <a:picLocks noChangeAspect="true"/>
          </p:cNvPicPr>
          <p:nvPr/>
        </p:nvPicPr>
        <p:blipFill>
          <a:blip r:embed="rId3"/>
          <a:srcRect l="9141" t="89" r="5133" b="4344"/>
          <a:stretch>
            <a:fillRect/>
          </a:stretch>
        </p:blipFill>
        <p:spPr>
          <a:xfrm flipH="false" flipV="false" rot="0">
            <a:off x="-75001" y="2102855"/>
            <a:ext cx="18640067" cy="6081289"/>
          </a:xfrm>
          <a:prstGeom prst="rect">
            <a:avLst/>
          </a:prstGeom>
        </p:spPr>
      </p:pic>
      <p:sp>
        <p:nvSpPr>
          <p:cNvPr name="TextBox 5" id="5"/>
          <p:cNvSpPr txBox="true"/>
          <p:nvPr/>
        </p:nvSpPr>
        <p:spPr>
          <a:xfrm rot="0">
            <a:off x="6030829" y="1057275"/>
            <a:ext cx="10447977"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OBJECTIVES</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4" id="4"/>
          <p:cNvPicPr>
            <a:picLocks noChangeAspect="true"/>
          </p:cNvPicPr>
          <p:nvPr/>
        </p:nvPicPr>
        <p:blipFill>
          <a:blip r:embed="rId3"/>
          <a:srcRect l="7830" t="1496" r="4364" b="10561"/>
          <a:stretch>
            <a:fillRect/>
          </a:stretch>
        </p:blipFill>
        <p:spPr>
          <a:xfrm flipH="false" flipV="false" rot="0">
            <a:off x="0" y="1259880"/>
            <a:ext cx="17259300" cy="8189327"/>
          </a:xfrm>
          <a:prstGeom prst="rect">
            <a:avLst/>
          </a:prstGeom>
        </p:spPr>
      </p:pic>
      <p:pic>
        <p:nvPicPr>
          <p:cNvPr name="Picture 5" id="5"/>
          <p:cNvPicPr>
            <a:picLocks noChangeAspect="true"/>
          </p:cNvPicPr>
          <p:nvPr/>
        </p:nvPicPr>
        <p:blipFill>
          <a:blip r:embed="rId4"/>
          <a:srcRect l="0" t="0" r="0" b="0"/>
          <a:stretch>
            <a:fillRect/>
          </a:stretch>
        </p:blipFill>
        <p:spPr>
          <a:xfrm flipH="false" flipV="false" rot="0">
            <a:off x="1556453" y="4212392"/>
            <a:ext cx="2249717" cy="1651292"/>
          </a:xfrm>
          <a:prstGeom prst="rect">
            <a:avLst/>
          </a:prstGeom>
        </p:spPr>
      </p:pic>
      <p:pic>
        <p:nvPicPr>
          <p:cNvPr name="Picture 6" id="6"/>
          <p:cNvPicPr>
            <a:picLocks noChangeAspect="true"/>
          </p:cNvPicPr>
          <p:nvPr/>
        </p:nvPicPr>
        <p:blipFill>
          <a:blip r:embed="rId5"/>
          <a:srcRect l="0" t="0" r="0" b="0"/>
          <a:stretch>
            <a:fillRect/>
          </a:stretch>
        </p:blipFill>
        <p:spPr>
          <a:xfrm flipH="false" flipV="false" rot="0">
            <a:off x="11189995" y="7479196"/>
            <a:ext cx="3211710" cy="967291"/>
          </a:xfrm>
          <a:prstGeom prst="rect">
            <a:avLst/>
          </a:prstGeom>
        </p:spPr>
      </p:pic>
      <p:sp>
        <p:nvSpPr>
          <p:cNvPr name="TextBox 7" id="7"/>
          <p:cNvSpPr txBox="true"/>
          <p:nvPr/>
        </p:nvSpPr>
        <p:spPr>
          <a:xfrm rot="0">
            <a:off x="1556453" y="66237"/>
            <a:ext cx="15779651" cy="1226819"/>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METHODOLOGY SYSTEM DIAGRAM</a:t>
            </a:r>
          </a:p>
        </p:txBody>
      </p:sp>
      <p:sp>
        <p:nvSpPr>
          <p:cNvPr name="TextBox 8" id="8"/>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0">
            <a:off x="11647416" y="2542832"/>
            <a:ext cx="1565430" cy="1565430"/>
          </a:xfrm>
          <a:prstGeom prst="rect">
            <a:avLst/>
          </a:prstGeom>
        </p:spPr>
      </p:pic>
      <p:pic>
        <p:nvPicPr>
          <p:cNvPr name="Picture 5" id="5"/>
          <p:cNvPicPr>
            <a:picLocks noChangeAspect="true"/>
          </p:cNvPicPr>
          <p:nvPr/>
        </p:nvPicPr>
        <p:blipFill>
          <a:blip r:embed="rId4"/>
          <a:srcRect l="0" t="0" r="0" b="0"/>
          <a:stretch>
            <a:fillRect/>
          </a:stretch>
        </p:blipFill>
        <p:spPr>
          <a:xfrm flipH="false" flipV="false" rot="0">
            <a:off x="14234729" y="2297544"/>
            <a:ext cx="2845956" cy="2845956"/>
          </a:xfrm>
          <a:prstGeom prst="rect">
            <a:avLst/>
          </a:prstGeom>
        </p:spPr>
      </p:pic>
      <p:pic>
        <p:nvPicPr>
          <p:cNvPr name="Picture 6" id="6"/>
          <p:cNvPicPr>
            <a:picLocks noChangeAspect="true"/>
          </p:cNvPicPr>
          <p:nvPr/>
        </p:nvPicPr>
        <p:blipFill>
          <a:blip r:embed="rId5"/>
          <a:srcRect l="0" t="0" r="0" b="0"/>
          <a:stretch>
            <a:fillRect/>
          </a:stretch>
        </p:blipFill>
        <p:spPr>
          <a:xfrm flipH="false" flipV="false" rot="0">
            <a:off x="13997559" y="6566945"/>
            <a:ext cx="3863104" cy="1931552"/>
          </a:xfrm>
          <a:prstGeom prst="rect">
            <a:avLst/>
          </a:prstGeom>
        </p:spPr>
      </p:pic>
      <p:pic>
        <p:nvPicPr>
          <p:cNvPr name="Picture 7" id="7"/>
          <p:cNvPicPr>
            <a:picLocks noChangeAspect="true"/>
          </p:cNvPicPr>
          <p:nvPr/>
        </p:nvPicPr>
        <p:blipFill>
          <a:blip r:embed="rId6"/>
          <a:srcRect l="0" t="0" r="0" b="0"/>
          <a:stretch>
            <a:fillRect/>
          </a:stretch>
        </p:blipFill>
        <p:spPr>
          <a:xfrm flipH="false" flipV="false" rot="0">
            <a:off x="10769543" y="6936830"/>
            <a:ext cx="2703505" cy="1191782"/>
          </a:xfrm>
          <a:prstGeom prst="rect">
            <a:avLst/>
          </a:prstGeom>
        </p:spPr>
      </p:pic>
      <p:pic>
        <p:nvPicPr>
          <p:cNvPr name="Picture 8" id="8"/>
          <p:cNvPicPr>
            <a:picLocks noChangeAspect="true"/>
          </p:cNvPicPr>
          <p:nvPr/>
        </p:nvPicPr>
        <p:blipFill>
          <a:blip r:embed="rId7"/>
          <a:srcRect l="0" t="0" r="0" b="0"/>
          <a:stretch>
            <a:fillRect/>
          </a:stretch>
        </p:blipFill>
        <p:spPr>
          <a:xfrm flipH="false" flipV="false" rot="0">
            <a:off x="12121295" y="5184586"/>
            <a:ext cx="2113434" cy="1106030"/>
          </a:xfrm>
          <a:prstGeom prst="rect">
            <a:avLst/>
          </a:prstGeom>
        </p:spPr>
      </p:pic>
      <p:pic>
        <p:nvPicPr>
          <p:cNvPr name="Picture 9" id="9"/>
          <p:cNvPicPr>
            <a:picLocks noChangeAspect="true"/>
          </p:cNvPicPr>
          <p:nvPr/>
        </p:nvPicPr>
        <p:blipFill>
          <a:blip r:embed="rId8"/>
          <a:srcRect l="0" t="0" r="0" b="0"/>
          <a:stretch>
            <a:fillRect/>
          </a:stretch>
        </p:blipFill>
        <p:spPr>
          <a:xfrm flipH="false" flipV="false" rot="0">
            <a:off x="9245033" y="4108261"/>
            <a:ext cx="2097672" cy="1094939"/>
          </a:xfrm>
          <a:prstGeom prst="rect">
            <a:avLst/>
          </a:prstGeom>
        </p:spPr>
      </p:pic>
      <p:sp>
        <p:nvSpPr>
          <p:cNvPr name="TextBox 10" id="10"/>
          <p:cNvSpPr txBox="true"/>
          <p:nvPr/>
        </p:nvSpPr>
        <p:spPr>
          <a:xfrm rot="0">
            <a:off x="5420558" y="239740"/>
            <a:ext cx="7446883" cy="1226820"/>
          </a:xfrm>
          <a:prstGeom prst="rect">
            <a:avLst/>
          </a:prstGeom>
        </p:spPr>
        <p:txBody>
          <a:bodyPr anchor="t" rtlCol="false" tIns="0" lIns="0" bIns="0" rIns="0">
            <a:spAutoFit/>
          </a:bodyPr>
          <a:lstStyle/>
          <a:p>
            <a:pPr algn="ctr" marL="0" indent="0" lvl="0">
              <a:lnSpc>
                <a:spcPts val="10079"/>
              </a:lnSpc>
              <a:spcBef>
                <a:spcPct val="0"/>
              </a:spcBef>
            </a:pPr>
            <a:r>
              <a:rPr lang="en-US" sz="7199">
                <a:solidFill>
                  <a:srgbClr val="000000"/>
                </a:solidFill>
                <a:latin typeface="Canva Sans 2 Bold"/>
              </a:rPr>
              <a:t>TECHNOLOGIES </a:t>
            </a:r>
          </a:p>
        </p:txBody>
      </p:sp>
      <p:sp>
        <p:nvSpPr>
          <p:cNvPr name="TextBox 11" id="11"/>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12" id="12"/>
          <p:cNvSpPr txBox="true"/>
          <p:nvPr/>
        </p:nvSpPr>
        <p:spPr>
          <a:xfrm rot="0">
            <a:off x="2378678" y="2779405"/>
            <a:ext cx="8747361" cy="478091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Canva Sans 2"/>
              </a:rPr>
              <a:t>Android</a:t>
            </a:r>
          </a:p>
          <a:p>
            <a:pPr marL="734059" indent="-367030" lvl="1">
              <a:lnSpc>
                <a:spcPts val="4759"/>
              </a:lnSpc>
              <a:buFont typeface="Arial"/>
              <a:buChar char="•"/>
            </a:pPr>
            <a:r>
              <a:rPr lang="en-US" sz="3399">
                <a:solidFill>
                  <a:srgbClr val="000000"/>
                </a:solidFill>
                <a:latin typeface="Canva Sans 2"/>
              </a:rPr>
              <a:t>Flutter Framework</a:t>
            </a:r>
          </a:p>
          <a:p>
            <a:pPr marL="734059" indent="-367030" lvl="1">
              <a:lnSpc>
                <a:spcPts val="4759"/>
              </a:lnSpc>
              <a:buFont typeface="Arial"/>
              <a:buChar char="•"/>
            </a:pPr>
            <a:r>
              <a:rPr lang="en-US" sz="3399">
                <a:solidFill>
                  <a:srgbClr val="000000"/>
                </a:solidFill>
                <a:latin typeface="Canva Sans 2"/>
              </a:rPr>
              <a:t>Firebase Database</a:t>
            </a:r>
          </a:p>
          <a:p>
            <a:pPr marL="734059" indent="-367030" lvl="1">
              <a:lnSpc>
                <a:spcPts val="4759"/>
              </a:lnSpc>
              <a:buFont typeface="Arial"/>
              <a:buChar char="•"/>
            </a:pPr>
            <a:r>
              <a:rPr lang="en-US" sz="3399">
                <a:solidFill>
                  <a:srgbClr val="000000"/>
                </a:solidFill>
                <a:latin typeface="Canva Sans 2"/>
              </a:rPr>
              <a:t>OCR Engine</a:t>
            </a:r>
          </a:p>
          <a:p>
            <a:pPr marL="734059" indent="-367030" lvl="1">
              <a:lnSpc>
                <a:spcPts val="4759"/>
              </a:lnSpc>
              <a:buFont typeface="Arial"/>
              <a:buChar char="•"/>
            </a:pPr>
            <a:r>
              <a:rPr lang="en-US" sz="3399">
                <a:solidFill>
                  <a:srgbClr val="000000"/>
                </a:solidFill>
                <a:latin typeface="Canva Sans 2"/>
              </a:rPr>
              <a:t>Tesseract OCR </a:t>
            </a:r>
          </a:p>
          <a:p>
            <a:pPr marL="734059" indent="-367030" lvl="1">
              <a:lnSpc>
                <a:spcPts val="4759"/>
              </a:lnSpc>
              <a:buFont typeface="Arial"/>
              <a:buChar char="•"/>
            </a:pPr>
            <a:r>
              <a:rPr lang="en-US" sz="3399">
                <a:solidFill>
                  <a:srgbClr val="000000"/>
                </a:solidFill>
                <a:latin typeface="Canva Sans 2"/>
              </a:rPr>
              <a:t>Google Cloud Vision OCR</a:t>
            </a:r>
          </a:p>
          <a:p>
            <a:pPr marL="734059" indent="-367030" lvl="1">
              <a:lnSpc>
                <a:spcPts val="4759"/>
              </a:lnSpc>
              <a:buFont typeface="Arial"/>
              <a:buChar char="•"/>
            </a:pPr>
            <a:r>
              <a:rPr lang="en-US" sz="3399">
                <a:solidFill>
                  <a:srgbClr val="000000"/>
                </a:solidFill>
                <a:latin typeface="Canva Sans 2"/>
              </a:rPr>
              <a:t>Google API</a:t>
            </a:r>
          </a:p>
          <a:p>
            <a:pPr marL="734059" indent="-367030" lvl="1">
              <a:lnSpc>
                <a:spcPts val="4759"/>
              </a:lnSpc>
              <a:buFont typeface="Arial"/>
              <a:buChar char="•"/>
            </a:pPr>
            <a:r>
              <a:rPr lang="en-US" sz="3399">
                <a:solidFill>
                  <a:srgbClr val="000000"/>
                </a:solidFill>
                <a:latin typeface="Canva Sans 2"/>
              </a:rPr>
              <a:t>Natural Language Processing</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0">
            <a:off x="11684275" y="6046057"/>
            <a:ext cx="6416690" cy="2954662"/>
          </a:xfrm>
          <a:prstGeom prst="rect">
            <a:avLst/>
          </a:prstGeom>
        </p:spPr>
      </p:pic>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6142509" y="89736"/>
            <a:ext cx="6002982"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TECHNIQUES</a:t>
            </a:r>
          </a:p>
        </p:txBody>
      </p:sp>
      <p:sp>
        <p:nvSpPr>
          <p:cNvPr name="TextBox 7" id="7"/>
          <p:cNvSpPr txBox="true"/>
          <p:nvPr/>
        </p:nvSpPr>
        <p:spPr>
          <a:xfrm rot="0">
            <a:off x="1970296" y="1344312"/>
            <a:ext cx="15289004" cy="701167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OCR engine: The OCR engine is the core component of the app, which is responsible for converting the scanned image into text. The OCR engine should be able to recognize different fonts and text sizes accurately</a:t>
            </a:r>
          </a:p>
          <a:p>
            <a:pPr>
              <a:lnSpc>
                <a:spcPts val="3079"/>
              </a:lnSpc>
            </a:pPr>
          </a:p>
          <a:p>
            <a:pPr marL="474979" indent="-237490" lvl="1">
              <a:lnSpc>
                <a:spcPts val="3079"/>
              </a:lnSpc>
              <a:buFont typeface="Arial"/>
              <a:buChar char="•"/>
            </a:pPr>
            <a:r>
              <a:rPr lang="en-US" sz="2199">
                <a:solidFill>
                  <a:srgbClr val="000000"/>
                </a:solidFill>
                <a:latin typeface="Canva Sans 2 Bold"/>
              </a:rPr>
              <a:t>Accessibility: The app should be designed to be accessible for users with different levels of visual impairment.</a:t>
            </a:r>
          </a:p>
          <a:p>
            <a:pPr>
              <a:lnSpc>
                <a:spcPts val="3079"/>
              </a:lnSpc>
            </a:pPr>
          </a:p>
          <a:p>
            <a:pPr marL="474979" indent="-237490" lvl="1">
              <a:lnSpc>
                <a:spcPts val="3079"/>
              </a:lnSpc>
              <a:buFont typeface="Arial"/>
              <a:buChar char="•"/>
            </a:pPr>
            <a:r>
              <a:rPr lang="en-US" sz="2199">
                <a:solidFill>
                  <a:srgbClr val="000000"/>
                </a:solidFill>
                <a:latin typeface="Canva Sans 2 Bold"/>
              </a:rPr>
              <a:t>Testing: Testing is a critical component of app development, and it is especially important when building an app for blind users. The app should be tested with blind users to ensure that it is accessible and easy to use.</a:t>
            </a:r>
          </a:p>
          <a:p>
            <a:pPr>
              <a:lnSpc>
                <a:spcPts val="3079"/>
              </a:lnSpc>
            </a:pPr>
          </a:p>
          <a:p>
            <a:pPr marL="474979" indent="-237490" lvl="1">
              <a:lnSpc>
                <a:spcPts val="3079"/>
              </a:lnSpc>
              <a:buFont typeface="Arial"/>
              <a:buChar char="•"/>
            </a:pPr>
            <a:r>
              <a:rPr lang="en-US" sz="2199">
                <a:solidFill>
                  <a:srgbClr val="000000"/>
                </a:solidFill>
                <a:latin typeface="Canva Sans 2 Bold"/>
              </a:rPr>
              <a:t>Techniques for continuous integration and deployment can make it possible to update the app more efficiently and frequently</a:t>
            </a:r>
          </a:p>
          <a:p>
            <a:pPr>
              <a:lnSpc>
                <a:spcPts val="3079"/>
              </a:lnSpc>
            </a:pPr>
          </a:p>
          <a:p>
            <a:pPr marL="474979" indent="-237490" lvl="1">
              <a:lnSpc>
                <a:spcPts val="3079"/>
              </a:lnSpc>
              <a:buFont typeface="Arial"/>
              <a:buChar char="•"/>
            </a:pPr>
            <a:r>
              <a:rPr lang="en-US" sz="2199">
                <a:solidFill>
                  <a:srgbClr val="000000"/>
                </a:solidFill>
                <a:latin typeface="Canva Sans 2 Bold"/>
              </a:rPr>
              <a:t>Localization techniques can ensure that the app is properly </a:t>
            </a:r>
          </a:p>
          <a:p>
            <a:pPr>
              <a:lnSpc>
                <a:spcPts val="3079"/>
              </a:lnSpc>
            </a:pPr>
            <a:r>
              <a:rPr lang="en-US" sz="2199">
                <a:solidFill>
                  <a:srgbClr val="000000"/>
                </a:solidFill>
                <a:latin typeface="Canva Sans 2 Bold"/>
              </a:rPr>
              <a:t>       adapted to the Sinhala language and culture.</a:t>
            </a:r>
          </a:p>
          <a:p>
            <a:pPr>
              <a:lnSpc>
                <a:spcPts val="3079"/>
              </a:lnSpc>
            </a:pPr>
          </a:p>
          <a:p>
            <a:pPr marL="474979" indent="-237490" lvl="1">
              <a:lnSpc>
                <a:spcPts val="3079"/>
              </a:lnSpc>
              <a:buFont typeface="Arial"/>
              <a:buChar char="•"/>
            </a:pPr>
            <a:r>
              <a:rPr lang="en-US" sz="2199">
                <a:solidFill>
                  <a:srgbClr val="000000"/>
                </a:solidFill>
                <a:latin typeface="Canva Sans 2 Bold"/>
              </a:rPr>
              <a:t> The device's storage should be used to store the image that </a:t>
            </a:r>
          </a:p>
          <a:p>
            <a:pPr>
              <a:lnSpc>
                <a:spcPts val="3079"/>
              </a:lnSpc>
            </a:pPr>
            <a:r>
              <a:rPr lang="en-US" sz="2199">
                <a:solidFill>
                  <a:srgbClr val="000000"/>
                </a:solidFill>
                <a:latin typeface="Canva Sans 2 Bold"/>
              </a:rPr>
              <a:t>        was captured.</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0">
            <a:off x="11535801" y="5143500"/>
            <a:ext cx="6131842" cy="4396415"/>
          </a:xfrm>
          <a:prstGeom prst="rect">
            <a:avLst/>
          </a:prstGeom>
        </p:spPr>
      </p:pic>
      <p:sp>
        <p:nvSpPr>
          <p:cNvPr name="TextBox 5" id="5"/>
          <p:cNvSpPr txBox="true"/>
          <p:nvPr/>
        </p:nvSpPr>
        <p:spPr>
          <a:xfrm rot="0">
            <a:off x="5611543" y="367131"/>
            <a:ext cx="7266980"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REQUIREMENTS</a:t>
            </a:r>
          </a:p>
        </p:txBody>
      </p:sp>
      <p:sp>
        <p:nvSpPr>
          <p:cNvPr name="TextBox 6" id="6"/>
          <p:cNvSpPr txBox="true"/>
          <p:nvPr/>
        </p:nvSpPr>
        <p:spPr>
          <a:xfrm rot="0">
            <a:off x="0" y="1527264"/>
            <a:ext cx="8090378" cy="580389"/>
          </a:xfrm>
          <a:prstGeom prst="rect">
            <a:avLst/>
          </a:prstGeom>
        </p:spPr>
        <p:txBody>
          <a:bodyPr anchor="t" rtlCol="false" tIns="0" lIns="0" bIns="0" rIns="0">
            <a:spAutoFit/>
          </a:bodyPr>
          <a:lstStyle/>
          <a:p>
            <a:pPr algn="ctr">
              <a:lnSpc>
                <a:spcPts val="4760"/>
              </a:lnSpc>
              <a:spcBef>
                <a:spcPct val="0"/>
              </a:spcBef>
            </a:pPr>
            <a:r>
              <a:rPr lang="en-US" sz="3400">
                <a:solidFill>
                  <a:srgbClr val="000000"/>
                </a:solidFill>
                <a:latin typeface="Canva Sans 2 Bold"/>
              </a:rPr>
              <a:t>Functional Requirements:-</a:t>
            </a:r>
          </a:p>
        </p:txBody>
      </p:sp>
      <p:sp>
        <p:nvSpPr>
          <p:cNvPr name="TextBox 7" id="7"/>
          <p:cNvSpPr txBox="true"/>
          <p:nvPr/>
        </p:nvSpPr>
        <p:spPr>
          <a:xfrm rot="0">
            <a:off x="0" y="5790074"/>
            <a:ext cx="9659175" cy="580389"/>
          </a:xfrm>
          <a:prstGeom prst="rect">
            <a:avLst/>
          </a:prstGeom>
        </p:spPr>
        <p:txBody>
          <a:bodyPr anchor="t" rtlCol="false" tIns="0" lIns="0" bIns="0" rIns="0">
            <a:spAutoFit/>
          </a:bodyPr>
          <a:lstStyle/>
          <a:p>
            <a:pPr algn="ctr">
              <a:lnSpc>
                <a:spcPts val="4760"/>
              </a:lnSpc>
              <a:spcBef>
                <a:spcPct val="0"/>
              </a:spcBef>
            </a:pPr>
            <a:r>
              <a:rPr lang="en-US" sz="3400">
                <a:solidFill>
                  <a:srgbClr val="000000"/>
                </a:solidFill>
                <a:latin typeface="Canva Sans 2 Bold"/>
              </a:rPr>
              <a:t>Non -Functional Requirements:-</a:t>
            </a:r>
          </a:p>
        </p:txBody>
      </p:sp>
      <p:sp>
        <p:nvSpPr>
          <p:cNvPr name="TextBox 8" id="8"/>
          <p:cNvSpPr txBox="true"/>
          <p:nvPr/>
        </p:nvSpPr>
        <p:spPr>
          <a:xfrm rot="0">
            <a:off x="496584" y="2264555"/>
            <a:ext cx="17496897" cy="4105908"/>
          </a:xfrm>
          <a:prstGeom prst="rect">
            <a:avLst/>
          </a:prstGeom>
        </p:spPr>
        <p:txBody>
          <a:bodyPr anchor="t" rtlCol="false" tIns="0" lIns="0" bIns="0" rIns="0">
            <a:spAutoFit/>
          </a:bodyPr>
          <a:lstStyle/>
          <a:p>
            <a:pPr marL="561353" indent="-280677" lvl="1">
              <a:lnSpc>
                <a:spcPts val="3640"/>
              </a:lnSpc>
              <a:buFont typeface="Arial"/>
              <a:buChar char="•"/>
            </a:pPr>
            <a:r>
              <a:rPr lang="en-US" sz="2600">
                <a:solidFill>
                  <a:srgbClr val="000000"/>
                </a:solidFill>
                <a:latin typeface="Canva Sans 2 Bold"/>
              </a:rPr>
              <a:t>Accurate character recognition: The OCR software must be able t</a:t>
            </a:r>
            <a:r>
              <a:rPr lang="en-US" sz="2600">
                <a:solidFill>
                  <a:srgbClr val="000000"/>
                </a:solidFill>
                <a:latin typeface="Canva Sans 2 Bold"/>
              </a:rPr>
              <a:t>o accurately recognize characters from scanned images, even if they are of poor quality or resolution.</a:t>
            </a:r>
          </a:p>
          <a:p>
            <a:pPr marL="561353" indent="-280677" lvl="1">
              <a:lnSpc>
                <a:spcPts val="3640"/>
              </a:lnSpc>
              <a:buFont typeface="Arial"/>
              <a:buChar char="•"/>
            </a:pPr>
            <a:r>
              <a:rPr lang="en-US" sz="2600">
                <a:solidFill>
                  <a:srgbClr val="000000"/>
                </a:solidFill>
                <a:latin typeface="Canva Sans 2 Bold"/>
              </a:rPr>
              <a:t>Language support: The OCR software must be able to recognize characters in Sinhala languages .</a:t>
            </a:r>
          </a:p>
          <a:p>
            <a:pPr marL="561353" indent="-280677" lvl="1">
              <a:lnSpc>
                <a:spcPts val="3640"/>
              </a:lnSpc>
              <a:buFont typeface="Arial"/>
              <a:buChar char="•"/>
            </a:pPr>
            <a:r>
              <a:rPr lang="en-US" sz="2600">
                <a:solidFill>
                  <a:srgbClr val="000000"/>
                </a:solidFill>
                <a:latin typeface="Canva Sans 2 Bold"/>
              </a:rPr>
              <a:t>User customization: The OCR software must allow users to customize the font size  and background of the text for each  of reading.</a:t>
            </a:r>
          </a:p>
          <a:p>
            <a:pPr marL="561353" indent="-280677" lvl="1">
              <a:lnSpc>
                <a:spcPts val="3640"/>
              </a:lnSpc>
              <a:buFont typeface="Arial"/>
              <a:buChar char="•"/>
            </a:pPr>
            <a:r>
              <a:rPr lang="en-US" sz="2600">
                <a:solidFill>
                  <a:srgbClr val="000000"/>
                </a:solidFill>
                <a:latin typeface="Canva Sans 2 Bold"/>
              </a:rPr>
              <a:t>Accessibility features: The OCR software must comply with accessibility guidelines and have features such as when app is not running the program should also be able to start with a voice command</a:t>
            </a:r>
          </a:p>
          <a:p>
            <a:pPr>
              <a:lnSpc>
                <a:spcPts val="3640"/>
              </a:lnSpc>
            </a:pPr>
          </a:p>
          <a:p>
            <a:pPr algn="ctr">
              <a:lnSpc>
                <a:spcPts val="3640"/>
              </a:lnSpc>
              <a:spcBef>
                <a:spcPct val="0"/>
              </a:spcBef>
            </a:pPr>
          </a:p>
        </p:txBody>
      </p:sp>
      <p:sp>
        <p:nvSpPr>
          <p:cNvPr name="TextBox 9" id="9"/>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10" id="10"/>
          <p:cNvSpPr txBox="true"/>
          <p:nvPr/>
        </p:nvSpPr>
        <p:spPr>
          <a:xfrm rot="0">
            <a:off x="591243" y="6629811"/>
            <a:ext cx="16469917" cy="2277108"/>
          </a:xfrm>
          <a:prstGeom prst="rect">
            <a:avLst/>
          </a:prstGeom>
        </p:spPr>
        <p:txBody>
          <a:bodyPr anchor="t" rtlCol="false" tIns="0" lIns="0" bIns="0" rIns="0">
            <a:spAutoFit/>
          </a:bodyPr>
          <a:lstStyle/>
          <a:p>
            <a:pPr algn="just" marL="561353" indent="-280677" lvl="1">
              <a:lnSpc>
                <a:spcPts val="3640"/>
              </a:lnSpc>
              <a:buFont typeface="Arial"/>
              <a:buChar char="•"/>
            </a:pPr>
            <a:r>
              <a:rPr lang="en-US" sz="2600">
                <a:solidFill>
                  <a:srgbClr val="000000"/>
                </a:solidFill>
                <a:latin typeface="Canva Sans 2 Bold"/>
              </a:rPr>
              <a:t>Reliability </a:t>
            </a:r>
          </a:p>
          <a:p>
            <a:pPr algn="just" marL="561353" indent="-280677" lvl="1">
              <a:lnSpc>
                <a:spcPts val="3640"/>
              </a:lnSpc>
              <a:buFont typeface="Arial"/>
              <a:buChar char="•"/>
            </a:pPr>
            <a:r>
              <a:rPr lang="en-US" sz="2600">
                <a:solidFill>
                  <a:srgbClr val="000000"/>
                </a:solidFill>
                <a:latin typeface="Canva Sans 2 Bold"/>
              </a:rPr>
              <a:t>Performance </a:t>
            </a:r>
          </a:p>
          <a:p>
            <a:pPr algn="just" marL="561353" indent="-280677" lvl="1">
              <a:lnSpc>
                <a:spcPts val="3640"/>
              </a:lnSpc>
              <a:buFont typeface="Arial"/>
              <a:buChar char="•"/>
            </a:pPr>
            <a:r>
              <a:rPr lang="en-US" sz="2600">
                <a:solidFill>
                  <a:srgbClr val="000000"/>
                </a:solidFill>
                <a:latin typeface="Canva Sans 2 Bold"/>
              </a:rPr>
              <a:t>Availability </a:t>
            </a:r>
          </a:p>
          <a:p>
            <a:pPr algn="just" marL="561353" indent="-280677" lvl="1">
              <a:lnSpc>
                <a:spcPts val="3640"/>
              </a:lnSpc>
              <a:buFont typeface="Arial"/>
              <a:buChar char="•"/>
            </a:pPr>
            <a:r>
              <a:rPr lang="en-US" sz="2600">
                <a:solidFill>
                  <a:srgbClr val="000000"/>
                </a:solidFill>
                <a:latin typeface="Canva Sans 2 Bold"/>
              </a:rPr>
              <a:t>Security</a:t>
            </a:r>
          </a:p>
          <a:p>
            <a:pPr algn="just" marL="561353" indent="-280677" lvl="1">
              <a:lnSpc>
                <a:spcPts val="3640"/>
              </a:lnSpc>
              <a:buFont typeface="Arial"/>
              <a:buChar char="•"/>
            </a:pPr>
            <a:r>
              <a:rPr lang="en-US" sz="2600">
                <a:solidFill>
                  <a:srgbClr val="000000"/>
                </a:solidFill>
                <a:latin typeface="Canva Sans 2 Bold"/>
              </a:rPr>
              <a:t>System should respond in real-time</a:t>
            </a:r>
          </a:p>
        </p:txBody>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4" id="4"/>
          <p:cNvPicPr>
            <a:picLocks noChangeAspect="true"/>
          </p:cNvPicPr>
          <p:nvPr/>
        </p:nvPicPr>
        <p:blipFill>
          <a:blip r:embed="rId3"/>
          <a:srcRect l="8060" t="0" r="8060" b="0"/>
          <a:stretch>
            <a:fillRect/>
          </a:stretch>
        </p:blipFill>
        <p:spPr>
          <a:xfrm flipH="false" flipV="false" rot="0">
            <a:off x="10387405" y="4870765"/>
            <a:ext cx="7694649" cy="3933126"/>
          </a:xfrm>
          <a:prstGeom prst="rect">
            <a:avLst/>
          </a:prstGeom>
        </p:spPr>
      </p:pic>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678109" y="241679"/>
            <a:ext cx="16931781" cy="250315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SOFTWARE &amp; PERSONAL REQUIREMENTS</a:t>
            </a:r>
          </a:p>
        </p:txBody>
      </p:sp>
      <p:sp>
        <p:nvSpPr>
          <p:cNvPr name="TextBox 7" id="7"/>
          <p:cNvSpPr txBox="true"/>
          <p:nvPr/>
        </p:nvSpPr>
        <p:spPr>
          <a:xfrm rot="0">
            <a:off x="1028700" y="3022874"/>
            <a:ext cx="4482405" cy="537845"/>
          </a:xfrm>
          <a:prstGeom prst="rect">
            <a:avLst/>
          </a:prstGeom>
        </p:spPr>
        <p:txBody>
          <a:bodyPr anchor="t" rtlCol="false" tIns="0" lIns="0" bIns="0" rIns="0">
            <a:spAutoFit/>
          </a:bodyPr>
          <a:lstStyle/>
          <a:p>
            <a:pPr algn="ctr" marL="0" indent="0" lvl="0">
              <a:lnSpc>
                <a:spcPts val="4480"/>
              </a:lnSpc>
              <a:spcBef>
                <a:spcPct val="0"/>
              </a:spcBef>
            </a:pPr>
            <a:r>
              <a:rPr lang="en-US" sz="3200">
                <a:solidFill>
                  <a:srgbClr val="000000"/>
                </a:solidFill>
                <a:latin typeface="Canva Sans 2 Bold"/>
              </a:rPr>
              <a:t>Software Requirement</a:t>
            </a:r>
          </a:p>
        </p:txBody>
      </p:sp>
      <p:sp>
        <p:nvSpPr>
          <p:cNvPr name="TextBox 8" id="8"/>
          <p:cNvSpPr txBox="true"/>
          <p:nvPr/>
        </p:nvSpPr>
        <p:spPr>
          <a:xfrm rot="0">
            <a:off x="1317627" y="3855994"/>
            <a:ext cx="8386957" cy="2325370"/>
          </a:xfrm>
          <a:prstGeom prst="rect">
            <a:avLst/>
          </a:prstGeom>
        </p:spPr>
        <p:txBody>
          <a:bodyPr anchor="t" rtlCol="false" tIns="0" lIns="0" bIns="0" rIns="0">
            <a:spAutoFit/>
          </a:bodyPr>
          <a:lstStyle/>
          <a:p>
            <a:pPr>
              <a:lnSpc>
                <a:spcPts val="3079"/>
              </a:lnSpc>
            </a:pPr>
          </a:p>
          <a:p>
            <a:pPr marL="474979" indent="-237490" lvl="1">
              <a:lnSpc>
                <a:spcPts val="3079"/>
              </a:lnSpc>
              <a:buFont typeface="Arial"/>
              <a:buChar char="•"/>
            </a:pPr>
            <a:r>
              <a:rPr lang="en-US" sz="2199">
                <a:solidFill>
                  <a:srgbClr val="000000"/>
                </a:solidFill>
                <a:latin typeface="Canva Sans 2 Bold"/>
              </a:rPr>
              <a:t>Mobile Operating System: The application should be compatible with Android operating systems.</a:t>
            </a:r>
          </a:p>
          <a:p>
            <a:pPr>
              <a:lnSpc>
                <a:spcPts val="3079"/>
              </a:lnSpc>
            </a:pPr>
          </a:p>
          <a:p>
            <a:pPr marL="474979" indent="-237490" lvl="1">
              <a:lnSpc>
                <a:spcPts val="3079"/>
              </a:lnSpc>
              <a:buFont typeface="Arial"/>
              <a:buChar char="•"/>
            </a:pPr>
            <a:r>
              <a:rPr lang="en-US" sz="2199">
                <a:solidFill>
                  <a:srgbClr val="000000"/>
                </a:solidFill>
                <a:latin typeface="Canva Sans 2 Bold"/>
              </a:rPr>
              <a:t>OCR Engine</a:t>
            </a:r>
            <a:r>
              <a:rPr lang="en-US" sz="2199">
                <a:solidFill>
                  <a:srgbClr val="000000"/>
                </a:solidFill>
                <a:latin typeface="Canva Sans 2 Bold"/>
              </a:rPr>
              <a:t>: The application should use a reliable and high-quality OCR  engine like     Tesseract OCR</a:t>
            </a:r>
          </a:p>
        </p:txBody>
      </p:sp>
      <p:sp>
        <p:nvSpPr>
          <p:cNvPr name="TextBox 9" id="9"/>
          <p:cNvSpPr txBox="true"/>
          <p:nvPr/>
        </p:nvSpPr>
        <p:spPr>
          <a:xfrm rot="0">
            <a:off x="875109" y="6616506"/>
            <a:ext cx="4635996" cy="537845"/>
          </a:xfrm>
          <a:prstGeom prst="rect">
            <a:avLst/>
          </a:prstGeom>
        </p:spPr>
        <p:txBody>
          <a:bodyPr anchor="t" rtlCol="false" tIns="0" lIns="0" bIns="0" rIns="0">
            <a:spAutoFit/>
          </a:bodyPr>
          <a:lstStyle/>
          <a:p>
            <a:pPr algn="ctr" marL="0" indent="0" lvl="0">
              <a:lnSpc>
                <a:spcPts val="4480"/>
              </a:lnSpc>
              <a:spcBef>
                <a:spcPct val="0"/>
              </a:spcBef>
            </a:pPr>
            <a:r>
              <a:rPr lang="en-US" sz="3200">
                <a:solidFill>
                  <a:srgbClr val="000000"/>
                </a:solidFill>
                <a:latin typeface="Canva Sans 2 Bold"/>
              </a:rPr>
              <a:t>Personal Requirements</a:t>
            </a:r>
          </a:p>
        </p:txBody>
      </p:sp>
      <p:sp>
        <p:nvSpPr>
          <p:cNvPr name="TextBox 10" id="10"/>
          <p:cNvSpPr txBox="true"/>
          <p:nvPr/>
        </p:nvSpPr>
        <p:spPr>
          <a:xfrm rot="0">
            <a:off x="1623150" y="7386312"/>
            <a:ext cx="7775910" cy="1153795"/>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Sinhala Language Support: The application should support the Sinhala language and OCR should identify the sinhala characters.</a:t>
            </a: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4" id="4"/>
          <p:cNvPicPr>
            <a:picLocks noChangeAspect="true"/>
          </p:cNvPicPr>
          <p:nvPr/>
        </p:nvPicPr>
        <p:blipFill>
          <a:blip r:embed="rId3"/>
          <a:srcRect l="3552" t="8601" r="0" b="8601"/>
          <a:stretch>
            <a:fillRect/>
          </a:stretch>
        </p:blipFill>
        <p:spPr>
          <a:xfrm flipH="false" flipV="false" rot="0">
            <a:off x="-119869" y="906788"/>
            <a:ext cx="20081650" cy="7958895"/>
          </a:xfrm>
          <a:prstGeom prst="rect">
            <a:avLst/>
          </a:prstGeom>
        </p:spPr>
      </p:pic>
      <p:sp>
        <p:nvSpPr>
          <p:cNvPr name="TextBox 5" id="5"/>
          <p:cNvSpPr txBox="true"/>
          <p:nvPr/>
        </p:nvSpPr>
        <p:spPr>
          <a:xfrm rot="0">
            <a:off x="3051178" y="-198108"/>
            <a:ext cx="12387709"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WORK BREAKDOWN CHART</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sp>
        <p:nvSpPr>
          <p:cNvPr name="TextBox 4" id="4"/>
          <p:cNvSpPr txBox="true"/>
          <p:nvPr/>
        </p:nvSpPr>
        <p:spPr>
          <a:xfrm rot="0">
            <a:off x="6289976" y="-133350"/>
            <a:ext cx="5910114"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REFERENCES</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534976" y="1327437"/>
            <a:ext cx="17753024" cy="10454638"/>
          </a:xfrm>
          <a:prstGeom prst="rect">
            <a:avLst/>
          </a:prstGeom>
        </p:spPr>
        <p:txBody>
          <a:bodyPr anchor="t" rtlCol="false" tIns="0" lIns="0" bIns="0" rIns="0">
            <a:spAutoFit/>
          </a:bodyPr>
          <a:lstStyle/>
          <a:p>
            <a:pPr>
              <a:lnSpc>
                <a:spcPts val="3360"/>
              </a:lnSpc>
            </a:pPr>
          </a:p>
          <a:p>
            <a:pPr>
              <a:lnSpc>
                <a:spcPts val="3360"/>
              </a:lnSpc>
            </a:pPr>
            <a:r>
              <a:rPr lang="en-US" sz="2400">
                <a:solidFill>
                  <a:srgbClr val="000000"/>
                </a:solidFill>
                <a:latin typeface="Canva Sans 2 Bold"/>
              </a:rPr>
              <a:t>[1] A. Subramanian and B. Kubendran, “Optical Character Recognition of Printed Tamil Characters,” 2000..</a:t>
            </a:r>
          </a:p>
          <a:p>
            <a:pPr>
              <a:lnSpc>
                <a:spcPts val="3360"/>
              </a:lnSpc>
            </a:pPr>
          </a:p>
          <a:p>
            <a:pPr>
              <a:lnSpc>
                <a:spcPts val="3360"/>
              </a:lnSpc>
            </a:pPr>
            <a:r>
              <a:rPr lang="en-US" sz="2400">
                <a:solidFill>
                  <a:srgbClr val="000000"/>
                </a:solidFill>
                <a:latin typeface="Canva Sans 2 Bold"/>
              </a:rPr>
              <a:t>[2]R. Smith. “An overview of the Tesseract OCR Engine.” Proc 9th Int. Conf. on Document Analysis and Recognition, IEEE, Curitiba, Brazil, Sep 2007, pp629-633.</a:t>
            </a:r>
          </a:p>
          <a:p>
            <a:pPr>
              <a:lnSpc>
                <a:spcPts val="3360"/>
              </a:lnSpc>
            </a:pPr>
          </a:p>
          <a:p>
            <a:pPr>
              <a:lnSpc>
                <a:spcPts val="3360"/>
              </a:lnSpc>
            </a:pPr>
            <a:r>
              <a:rPr lang="en-US" sz="2400">
                <a:solidFill>
                  <a:srgbClr val="000000"/>
                </a:solidFill>
                <a:latin typeface="Canva Sans 2 Bold"/>
              </a:rPr>
              <a:t>[3]Muhammad Farid Zamir, Khan Bahadar Khan,Shafquat Ahmmad Khan and Eid Rehman, "Smart Reader for Visually Impaired People Based on Optical Character Recognition",Department of Telecommunication Engineering, UCET, The Islamia University of Bahawalpur, Bahawalpur 63100, Pakistan,</a:t>
            </a:r>
          </a:p>
          <a:p>
            <a:pPr>
              <a:lnSpc>
                <a:spcPts val="3360"/>
              </a:lnSpc>
            </a:pPr>
          </a:p>
          <a:p>
            <a:pPr>
              <a:lnSpc>
                <a:spcPts val="3360"/>
              </a:lnSpc>
            </a:pPr>
            <a:r>
              <a:rPr lang="en-US" sz="2400">
                <a:solidFill>
                  <a:srgbClr val="000000"/>
                </a:solidFill>
                <a:latin typeface="Canva Sans 2 Bold"/>
              </a:rPr>
              <a:t>[4]Roberto Neto and Nuno Fonseca,"Camera Reading For Blind People ", Polytechnic Institute of Leiria, Leiria 2411-901 Leiria, PORTUGAL</a:t>
            </a:r>
          </a:p>
          <a:p>
            <a:pPr>
              <a:lnSpc>
                <a:spcPts val="3360"/>
              </a:lnSpc>
            </a:pPr>
          </a:p>
          <a:p>
            <a:pPr>
              <a:lnSpc>
                <a:spcPts val="3360"/>
              </a:lnSpc>
            </a:pPr>
            <a:r>
              <a:rPr lang="en-US" sz="2400">
                <a:solidFill>
                  <a:srgbClr val="000000"/>
                </a:solidFill>
                <a:latin typeface="Canva Sans 2 Bold"/>
              </a:rPr>
              <a:t>[5] Veena Bansal and R.M.K. Sinha, “A Complete OCR for Printed Hindi Text in Devnagari Script”, Sixth International Conference on Document Analysis and Recognition, IEEE Publication, Seatle USA, 2001. Page(s): 800-804</a:t>
            </a:r>
          </a:p>
          <a:p>
            <a:pPr>
              <a:lnSpc>
                <a:spcPts val="3360"/>
              </a:lnSpc>
            </a:pPr>
          </a:p>
          <a:p>
            <a:pPr>
              <a:lnSpc>
                <a:spcPts val="3360"/>
              </a:lnSpc>
            </a:pPr>
            <a:r>
              <a:rPr lang="en-US" sz="2400">
                <a:solidFill>
                  <a:srgbClr val="000000"/>
                </a:solidFill>
                <a:latin typeface="Canva Sans 2 Bold"/>
              </a:rPr>
              <a:t>[6]Velmurugan, D., et al.: A Smart reader for visually impaired people using Raspberry pi.</a:t>
            </a:r>
          </a:p>
          <a:p>
            <a:pPr>
              <a:lnSpc>
                <a:spcPts val="3360"/>
              </a:lnSpc>
            </a:pPr>
            <a:r>
              <a:rPr lang="en-US" sz="2400">
                <a:solidFill>
                  <a:srgbClr val="000000"/>
                </a:solidFill>
                <a:latin typeface="Canva Sans 2 Bold"/>
              </a:rPr>
              <a:t>IJESC. https://doi.org/10.4010/2016.699. ISSN 2321 3361 ©2016</a:t>
            </a:r>
          </a:p>
          <a:p>
            <a:pPr>
              <a:lnSpc>
                <a:spcPts val="3360"/>
              </a:lnSpc>
            </a:pPr>
          </a:p>
          <a:p>
            <a:pPr>
              <a:lnSpc>
                <a:spcPts val="3360"/>
              </a:lnSpc>
            </a:pPr>
          </a:p>
          <a:p>
            <a:pPr>
              <a:lnSpc>
                <a:spcPts val="3360"/>
              </a:lnSpc>
            </a:pPr>
          </a:p>
          <a:p>
            <a:pPr>
              <a:lnSpc>
                <a:spcPts val="3360"/>
              </a:lnSpc>
            </a:pPr>
          </a:p>
          <a:p>
            <a:pPr>
              <a:lnSpc>
                <a:spcPts val="3360"/>
              </a:lnSpc>
            </a:pPr>
          </a:p>
          <a:p>
            <a:pPr>
              <a:lnSpc>
                <a:spcPts val="3360"/>
              </a:lnSpc>
            </a:pPr>
          </a:p>
          <a:p>
            <a:pPr>
              <a:lnSpc>
                <a:spcPts val="3360"/>
              </a:lnSpc>
            </a:pP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IT20241346 | Semini J.P.D.L. | TMP-23-198</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sp>
        <p:nvSpPr>
          <p:cNvPr name="TextBox 4" id="4"/>
          <p:cNvSpPr txBox="true"/>
          <p:nvPr/>
        </p:nvSpPr>
        <p:spPr>
          <a:xfrm rot="0">
            <a:off x="6322687" y="-33040"/>
            <a:ext cx="5910114"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REFERENCES</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267488" y="1155669"/>
            <a:ext cx="18020512" cy="11549018"/>
          </a:xfrm>
          <a:prstGeom prst="rect">
            <a:avLst/>
          </a:prstGeom>
        </p:spPr>
        <p:txBody>
          <a:bodyPr anchor="t" rtlCol="false" tIns="0" lIns="0" bIns="0" rIns="0">
            <a:spAutoFit/>
          </a:bodyPr>
          <a:lstStyle/>
          <a:p>
            <a:pPr>
              <a:lnSpc>
                <a:spcPts val="3414"/>
              </a:lnSpc>
            </a:pPr>
          </a:p>
          <a:p>
            <a:pPr>
              <a:lnSpc>
                <a:spcPts val="3414"/>
              </a:lnSpc>
            </a:pPr>
            <a:r>
              <a:rPr lang="en-US" sz="2439">
                <a:solidFill>
                  <a:srgbClr val="000000"/>
                </a:solidFill>
                <a:latin typeface="Canva Sans 2 Bold"/>
              </a:rPr>
              <a:t>[7]Raghuraj Singh1 , C. S. Yadav2 , Prabhat Verma3 , Vibhash Yadav4,"Optical Character Recognition (OCR) for Printed Devnagari Script Using Artificial Neural Network" ,January-June 2010, pp. 91-95</a:t>
            </a:r>
          </a:p>
          <a:p>
            <a:pPr>
              <a:lnSpc>
                <a:spcPts val="3414"/>
              </a:lnSpc>
            </a:pPr>
          </a:p>
          <a:p>
            <a:pPr>
              <a:lnSpc>
                <a:spcPts val="3414"/>
              </a:lnSpc>
            </a:pPr>
            <a:r>
              <a:rPr lang="en-US" sz="2439">
                <a:solidFill>
                  <a:srgbClr val="000000"/>
                </a:solidFill>
                <a:latin typeface="Canva Sans 2 Bold"/>
              </a:rPr>
              <a:t>[8] S. Mori et. al, “Historical Review of OCR Research and Development”, Proceeding IEEE, 80, no 7, pp. 1029-1058, July 1992.</a:t>
            </a:r>
          </a:p>
          <a:p>
            <a:pPr>
              <a:lnSpc>
                <a:spcPts val="3414"/>
              </a:lnSpc>
            </a:pPr>
          </a:p>
          <a:p>
            <a:pPr>
              <a:lnSpc>
                <a:spcPts val="3414"/>
              </a:lnSpc>
            </a:pPr>
            <a:r>
              <a:rPr lang="en-US" sz="2439">
                <a:solidFill>
                  <a:srgbClr val="000000"/>
                </a:solidFill>
                <a:latin typeface="Canva Sans 2 Bold"/>
              </a:rPr>
              <a:t>[9] World Health Organization, “Blindness and vision impairment,” 2021. [Online]. Available: https://www.who.int/en/news-room/fact-sheets/detail/blindness-and?visual-impairment. [Accessed: 05-Mar-2021].. </a:t>
            </a:r>
          </a:p>
          <a:p>
            <a:pPr>
              <a:lnSpc>
                <a:spcPts val="3414"/>
              </a:lnSpc>
            </a:pPr>
          </a:p>
          <a:p>
            <a:pPr>
              <a:lnSpc>
                <a:spcPts val="3414"/>
              </a:lnSpc>
            </a:pPr>
            <a:r>
              <a:rPr lang="en-US" sz="2439">
                <a:solidFill>
                  <a:srgbClr val="000000"/>
                </a:solidFill>
                <a:latin typeface="Canva Sans 2 Bold"/>
              </a:rPr>
              <a:t>[10] S.V. Rice, G. Nagy, T.A. Nartker, Optical Character Recognition: An Illustrated Guide to the Frontier, Kluwer Academic Publishers, USA 1999, pp. 57-60. </a:t>
            </a:r>
          </a:p>
          <a:p>
            <a:pPr>
              <a:lnSpc>
                <a:spcPts val="3414"/>
              </a:lnSpc>
            </a:pPr>
          </a:p>
          <a:p>
            <a:pPr>
              <a:lnSpc>
                <a:spcPts val="3414"/>
              </a:lnSpc>
            </a:pPr>
            <a:r>
              <a:rPr lang="en-US" sz="2439">
                <a:solidFill>
                  <a:srgbClr val="000000"/>
                </a:solidFill>
                <a:latin typeface="Canva Sans 2 Bold"/>
              </a:rPr>
              <a:t>[11] Zhou, S.Z., Open Source OCR Framework Using Mobile Devices, Multimedia on Mobile Devices 2008. Edited by Creutzburg, Reiner; Takala, Jarmo H. Proceedings of the SPIE, Volume 6821, article id. 682104, 6 pp. (2008) </a:t>
            </a:r>
          </a:p>
          <a:p>
            <a:pPr>
              <a:lnSpc>
                <a:spcPts val="3414"/>
              </a:lnSpc>
            </a:pPr>
          </a:p>
          <a:p>
            <a:pPr>
              <a:lnSpc>
                <a:spcPts val="3414"/>
              </a:lnSpc>
            </a:pPr>
          </a:p>
          <a:p>
            <a:pPr>
              <a:lnSpc>
                <a:spcPts val="3414"/>
              </a:lnSpc>
            </a:pPr>
          </a:p>
          <a:p>
            <a:pPr>
              <a:lnSpc>
                <a:spcPts val="3414"/>
              </a:lnSpc>
            </a:pPr>
          </a:p>
          <a:p>
            <a:pPr>
              <a:lnSpc>
                <a:spcPts val="3414"/>
              </a:lnSpc>
            </a:pPr>
          </a:p>
          <a:p>
            <a:pPr>
              <a:lnSpc>
                <a:spcPts val="3414"/>
              </a:lnSpc>
            </a:pPr>
          </a:p>
          <a:p>
            <a:pPr>
              <a:lnSpc>
                <a:spcPts val="3414"/>
              </a:lnSpc>
            </a:pPr>
          </a:p>
          <a:p>
            <a:pPr>
              <a:lnSpc>
                <a:spcPts val="3414"/>
              </a:lnSpc>
            </a:pPr>
          </a:p>
          <a:p>
            <a:pPr>
              <a:lnSpc>
                <a:spcPts val="3414"/>
              </a:lnSpc>
            </a:pPr>
          </a:p>
          <a:p>
            <a:pPr>
              <a:lnSpc>
                <a:spcPts val="3414"/>
              </a:lnSpc>
            </a:pPr>
          </a:p>
          <a:p>
            <a:pPr>
              <a:lnSpc>
                <a:spcPts val="3414"/>
              </a:lnSpc>
            </a:pPr>
          </a:p>
          <a:p>
            <a:pPr>
              <a:lnSpc>
                <a:spcPts val="3414"/>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5831" t="0" r="0" b="0"/>
          <a:stretch>
            <a:fillRect/>
          </a:stretch>
        </p:blipFill>
        <p:spPr>
          <a:xfrm flipH="false" flipV="false" rot="0">
            <a:off x="0" y="2144433"/>
            <a:ext cx="10031490" cy="5998134"/>
          </a:xfrm>
          <a:prstGeom prst="rect">
            <a:avLst/>
          </a:prstGeom>
        </p:spPr>
      </p:pic>
      <p:sp>
        <p:nvSpPr>
          <p:cNvPr name="TextBox 3" id="3"/>
          <p:cNvSpPr txBox="true"/>
          <p:nvPr/>
        </p:nvSpPr>
        <p:spPr>
          <a:xfrm rot="0">
            <a:off x="5052256" y="105662"/>
            <a:ext cx="8434090" cy="1226820"/>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Commercialization</a:t>
            </a:r>
          </a:p>
        </p:txBody>
      </p:sp>
      <p:sp>
        <p:nvSpPr>
          <p:cNvPr name="TextBox 4" id="4"/>
          <p:cNvSpPr txBox="true"/>
          <p:nvPr/>
        </p:nvSpPr>
        <p:spPr>
          <a:xfrm rot="0">
            <a:off x="9144000" y="2563389"/>
            <a:ext cx="8307407" cy="154432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Identifying the Target Audience:  In this case, the target audience would be visually Impaired Individuals who could benefit from the features of the Mobile Application.</a:t>
            </a:r>
          </a:p>
        </p:txBody>
      </p:sp>
      <p:sp>
        <p:nvSpPr>
          <p:cNvPr name="TextBox 5" id="5"/>
          <p:cNvSpPr txBox="true"/>
          <p:nvPr/>
        </p:nvSpPr>
        <p:spPr>
          <a:xfrm rot="0">
            <a:off x="9144000" y="4628467"/>
            <a:ext cx="8307407" cy="154432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Revenue Generation: Commercialization also involves generating revenue from the mobile application. This could involve charging for the application itself, offering premium features for a fee.</a:t>
            </a:r>
          </a:p>
        </p:txBody>
      </p:sp>
      <p:sp>
        <p:nvSpPr>
          <p:cNvPr name="TextBox 6" id="6"/>
          <p:cNvSpPr txBox="true"/>
          <p:nvPr/>
        </p:nvSpPr>
        <p:spPr>
          <a:xfrm rot="0">
            <a:off x="9092005" y="6732945"/>
            <a:ext cx="8359402" cy="1934845"/>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Promotions: The target audience should be reached through targeted campaigns on social media and other channels. Collaboration with organizations that work with visually impaired individuals, such as libraries or schools, can also be an effective way to reach the target audience.</a:t>
            </a:r>
          </a:p>
        </p:txBody>
      </p:sp>
      <p:pic>
        <p:nvPicPr>
          <p:cNvPr name="Picture 7" id="7"/>
          <p:cNvPicPr>
            <a:picLocks noChangeAspect="true"/>
          </p:cNvPicPr>
          <p:nvPr/>
        </p:nvPicPr>
        <p:blipFill>
          <a:blip r:embed="rId3"/>
          <a:srcRect l="0" t="13905" r="0" b="1795"/>
          <a:stretch>
            <a:fillRect/>
          </a:stretch>
        </p:blipFill>
        <p:spPr>
          <a:xfrm flipH="false" flipV="false" rot="0">
            <a:off x="0" y="9539915"/>
            <a:ext cx="4374869" cy="747085"/>
          </a:xfrm>
          <a:prstGeom prst="rect">
            <a:avLst/>
          </a:prstGeom>
        </p:spPr>
      </p:pic>
      <p:sp>
        <p:nvSpPr>
          <p:cNvPr name="TextBox 8" id="8"/>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bg>
      <p:bgPr>
        <a:solidFill>
          <a:srgbClr val="ECF0F3"/>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32140" y="6864101"/>
            <a:ext cx="1792167" cy="1845865"/>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3425664" y="1548245"/>
            <a:ext cx="1406779" cy="1448929"/>
          </a:xfrm>
          <a:prstGeom prst="rect">
            <a:avLst/>
          </a:prstGeom>
        </p:spPr>
      </p:pic>
      <p:pic>
        <p:nvPicPr>
          <p:cNvPr name="Picture 4" id="4"/>
          <p:cNvPicPr>
            <a:picLocks noChangeAspect="true"/>
          </p:cNvPicPr>
          <p:nvPr/>
        </p:nvPicPr>
        <p:blipFill>
          <a:blip r:embed="rId4"/>
          <a:srcRect l="0" t="13905" r="0" b="1795"/>
          <a:stretch>
            <a:fillRect/>
          </a:stretch>
        </p:blipFill>
        <p:spPr>
          <a:xfrm flipH="false" flipV="false" rot="0">
            <a:off x="0" y="9539915"/>
            <a:ext cx="4374869" cy="747085"/>
          </a:xfrm>
          <a:prstGeom prst="rect">
            <a:avLst/>
          </a:prstGeom>
        </p:spPr>
      </p:pic>
      <p:grpSp>
        <p:nvGrpSpPr>
          <p:cNvPr name="Group 5" id="5"/>
          <p:cNvGrpSpPr>
            <a:grpSpLocks noChangeAspect="true"/>
          </p:cNvGrpSpPr>
          <p:nvPr/>
        </p:nvGrpSpPr>
        <p:grpSpPr>
          <a:xfrm rot="0">
            <a:off x="1632140" y="1028700"/>
            <a:ext cx="5246391" cy="5246370"/>
            <a:chOff x="0" y="0"/>
            <a:chExt cx="6350000" cy="6349975"/>
          </a:xfrm>
        </p:grpSpPr>
        <p:sp>
          <p:nvSpPr>
            <p:cNvPr name="Freeform 6" id="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r="0" t="-14250" b="-18381"/>
              </a:stretch>
            </a:blipFill>
          </p:spPr>
        </p:sp>
      </p:grpSp>
      <p:sp>
        <p:nvSpPr>
          <p:cNvPr name="TextBox 7" id="7"/>
          <p:cNvSpPr txBox="true"/>
          <p:nvPr/>
        </p:nvSpPr>
        <p:spPr>
          <a:xfrm rot="0">
            <a:off x="6521600" y="4786529"/>
            <a:ext cx="8720418" cy="1065657"/>
          </a:xfrm>
          <a:prstGeom prst="rect">
            <a:avLst/>
          </a:prstGeom>
        </p:spPr>
        <p:txBody>
          <a:bodyPr anchor="t" rtlCol="false" tIns="0" lIns="0" bIns="0" rIns="0">
            <a:spAutoFit/>
          </a:bodyPr>
          <a:lstStyle/>
          <a:p>
            <a:pPr algn="ctr">
              <a:lnSpc>
                <a:spcPts val="8424"/>
              </a:lnSpc>
            </a:pPr>
            <a:r>
              <a:rPr lang="en-US" sz="7200">
                <a:solidFill>
                  <a:srgbClr val="000000"/>
                </a:solidFill>
                <a:latin typeface="Open Sauce SemiBold"/>
              </a:rPr>
              <a:t>Bhagya H.D.M.</a:t>
            </a:r>
          </a:p>
        </p:txBody>
      </p:sp>
      <p:sp>
        <p:nvSpPr>
          <p:cNvPr name="TextBox 8" id="8"/>
          <p:cNvSpPr txBox="true"/>
          <p:nvPr/>
        </p:nvSpPr>
        <p:spPr>
          <a:xfrm rot="0">
            <a:off x="7959459" y="7562561"/>
            <a:ext cx="5844699" cy="448310"/>
          </a:xfrm>
          <a:prstGeom prst="rect">
            <a:avLst/>
          </a:prstGeom>
        </p:spPr>
        <p:txBody>
          <a:bodyPr anchor="t" rtlCol="false" tIns="0" lIns="0" bIns="0" rIns="0">
            <a:spAutoFit/>
          </a:bodyPr>
          <a:lstStyle/>
          <a:p>
            <a:pPr algn="ctr">
              <a:lnSpc>
                <a:spcPts val="3639"/>
              </a:lnSpc>
            </a:pPr>
            <a:r>
              <a:rPr lang="en-US" sz="2599">
                <a:solidFill>
                  <a:srgbClr val="000000"/>
                </a:solidFill>
                <a:latin typeface="Canva Sans 1 Bold"/>
              </a:rPr>
              <a:t>INFORMATION TECHNOLOGY</a:t>
            </a:r>
          </a:p>
        </p:txBody>
      </p:sp>
      <p:sp>
        <p:nvSpPr>
          <p:cNvPr name="TextBox 9" id="9"/>
          <p:cNvSpPr txBox="true"/>
          <p:nvPr/>
        </p:nvSpPr>
        <p:spPr>
          <a:xfrm rot="0">
            <a:off x="6521600" y="6017571"/>
            <a:ext cx="8720418" cy="1065657"/>
          </a:xfrm>
          <a:prstGeom prst="rect">
            <a:avLst/>
          </a:prstGeom>
        </p:spPr>
        <p:txBody>
          <a:bodyPr anchor="t" rtlCol="false" tIns="0" lIns="0" bIns="0" rIns="0">
            <a:spAutoFit/>
          </a:bodyPr>
          <a:lstStyle/>
          <a:p>
            <a:pPr algn="ctr">
              <a:lnSpc>
                <a:spcPts val="8424"/>
              </a:lnSpc>
            </a:pPr>
            <a:r>
              <a:rPr lang="en-US" sz="7200">
                <a:solidFill>
                  <a:srgbClr val="000000"/>
                </a:solidFill>
                <a:latin typeface="Open Sauce SemiBold"/>
              </a:rPr>
              <a:t>IT20254520</a:t>
            </a:r>
          </a:p>
        </p:txBody>
      </p:sp>
      <p:sp>
        <p:nvSpPr>
          <p:cNvPr name="TextBox 10" id="10"/>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11" id="11"/>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12427" r="8995" b="14704"/>
          <a:stretch>
            <a:fillRect/>
          </a:stretch>
        </p:blipFill>
        <p:spPr>
          <a:xfrm flipH="false" flipV="false" rot="0">
            <a:off x="118859" y="3286765"/>
            <a:ext cx="7746318" cy="4104629"/>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5" id="5"/>
          <p:cNvSpPr txBox="true"/>
          <p:nvPr/>
        </p:nvSpPr>
        <p:spPr>
          <a:xfrm rot="0">
            <a:off x="9139238" y="4890771"/>
            <a:ext cx="9525" cy="448308"/>
          </a:xfrm>
          <a:prstGeom prst="rect">
            <a:avLst/>
          </a:prstGeom>
        </p:spPr>
        <p:txBody>
          <a:bodyPr anchor="t" rtlCol="false" tIns="0" lIns="0" bIns="0" rIns="0">
            <a:spAutoFit/>
          </a:bodyPr>
          <a:lstStyle/>
          <a:p>
            <a:pPr algn="ctr">
              <a:lnSpc>
                <a:spcPts val="3640"/>
              </a:lnSpc>
              <a:spcBef>
                <a:spcPct val="0"/>
              </a:spcBef>
            </a:pPr>
          </a:p>
        </p:txBody>
      </p:sp>
      <p:sp>
        <p:nvSpPr>
          <p:cNvPr name="TextBox 6" id="6"/>
          <p:cNvSpPr txBox="true"/>
          <p:nvPr/>
        </p:nvSpPr>
        <p:spPr>
          <a:xfrm rot="0">
            <a:off x="7865177" y="3427735"/>
            <a:ext cx="10422823" cy="2441563"/>
          </a:xfrm>
          <a:prstGeom prst="rect">
            <a:avLst/>
          </a:prstGeom>
        </p:spPr>
        <p:txBody>
          <a:bodyPr anchor="t" rtlCol="false" tIns="0" lIns="0" bIns="0" rIns="0">
            <a:spAutoFit/>
          </a:bodyPr>
          <a:lstStyle/>
          <a:p>
            <a:pPr algn="ctr">
              <a:lnSpc>
                <a:spcPts val="9800"/>
              </a:lnSpc>
            </a:pPr>
            <a:r>
              <a:rPr lang="en-US" sz="7000">
                <a:solidFill>
                  <a:srgbClr val="000000"/>
                </a:solidFill>
                <a:latin typeface="Open Sauce SemiBold Bold"/>
              </a:rPr>
              <a:t>Image conversion into Sinhala text</a:t>
            </a: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16232" r="0" b="0"/>
          <a:stretch>
            <a:fillRect/>
          </a:stretch>
        </p:blipFill>
        <p:spPr>
          <a:xfrm flipH="false" flipV="false" rot="0">
            <a:off x="9903008" y="5525644"/>
            <a:ext cx="6558870" cy="4136553"/>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5" id="5"/>
          <p:cNvSpPr txBox="true"/>
          <p:nvPr/>
        </p:nvSpPr>
        <p:spPr>
          <a:xfrm rot="0">
            <a:off x="5478275" y="348614"/>
            <a:ext cx="7331450" cy="1226821"/>
          </a:xfrm>
          <a:prstGeom prst="rect">
            <a:avLst/>
          </a:prstGeom>
        </p:spPr>
        <p:txBody>
          <a:bodyPr anchor="t" rtlCol="false" tIns="0" lIns="0" bIns="0" rIns="0">
            <a:spAutoFit/>
          </a:bodyPr>
          <a:lstStyle/>
          <a:p>
            <a:pPr algn="ctr">
              <a:lnSpc>
                <a:spcPts val="10079"/>
              </a:lnSpc>
              <a:spcBef>
                <a:spcPct val="0"/>
              </a:spcBef>
            </a:pPr>
            <a:r>
              <a:rPr lang="en-US" sz="7199">
                <a:solidFill>
                  <a:srgbClr val="000000"/>
                </a:solidFill>
                <a:latin typeface="Open Sauce SemiBold"/>
              </a:rPr>
              <a:t>INTRODUCTION</a:t>
            </a:r>
          </a:p>
        </p:txBody>
      </p:sp>
      <p:sp>
        <p:nvSpPr>
          <p:cNvPr name="TextBox 6" id="6"/>
          <p:cNvSpPr txBox="true"/>
          <p:nvPr/>
        </p:nvSpPr>
        <p:spPr>
          <a:xfrm rot="0">
            <a:off x="1689652" y="2071731"/>
            <a:ext cx="14772225" cy="388747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I</a:t>
            </a:r>
            <a:r>
              <a:rPr lang="en-US" sz="2199">
                <a:solidFill>
                  <a:srgbClr val="000000"/>
                </a:solidFill>
                <a:latin typeface="Canva Sans 2 Bold"/>
              </a:rPr>
              <a:t>mage detection and conversion to speech for blind users is an area of research in computer vision and assistive technology. </a:t>
            </a:r>
          </a:p>
          <a:p>
            <a:pPr>
              <a:lnSpc>
                <a:spcPts val="3079"/>
              </a:lnSpc>
            </a:pPr>
          </a:p>
          <a:p>
            <a:pPr marL="474979" indent="-237490" lvl="1">
              <a:lnSpc>
                <a:spcPts val="3079"/>
              </a:lnSpc>
              <a:buFont typeface="Arial"/>
              <a:buChar char="•"/>
            </a:pPr>
            <a:r>
              <a:rPr lang="en-US" sz="2199">
                <a:solidFill>
                  <a:srgbClr val="000000"/>
                </a:solidFill>
                <a:latin typeface="Canva Sans 2 Bold"/>
              </a:rPr>
              <a:t>The goal is to enable visually impaired individuals to have greater access to visual information in their environment.</a:t>
            </a:r>
          </a:p>
          <a:p>
            <a:pPr>
              <a:lnSpc>
                <a:spcPts val="3079"/>
              </a:lnSpc>
            </a:pPr>
          </a:p>
          <a:p>
            <a:pPr marL="474979" indent="-237490" lvl="1">
              <a:lnSpc>
                <a:spcPts val="3079"/>
              </a:lnSpc>
              <a:buFont typeface="Arial"/>
              <a:buChar char="•"/>
            </a:pPr>
            <a:r>
              <a:rPr lang="en-US" sz="2199">
                <a:solidFill>
                  <a:srgbClr val="000000"/>
                </a:solidFill>
                <a:latin typeface="Canva Sans 2 Bold"/>
              </a:rPr>
              <a:t> Traditional methods of using Braille or tactile cues can be limited in scope and time-consuming to learn. With the advent of mobile technology and machine learning, image detection apps offer an innovative and accessible solution to this problem.</a:t>
            </a:r>
          </a:p>
          <a:p>
            <a:pPr>
              <a:lnSpc>
                <a:spcPts val="3079"/>
              </a:lnSpc>
              <a:spcBef>
                <a:spcPct val="0"/>
              </a:spcBef>
            </a:pP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1666883" y="5620631"/>
            <a:ext cx="5029317" cy="5029317"/>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5" id="5"/>
          <p:cNvSpPr txBox="true"/>
          <p:nvPr/>
        </p:nvSpPr>
        <p:spPr>
          <a:xfrm rot="0">
            <a:off x="4076342" y="513717"/>
            <a:ext cx="10135315" cy="1217295"/>
          </a:xfrm>
          <a:prstGeom prst="rect">
            <a:avLst/>
          </a:prstGeom>
        </p:spPr>
        <p:txBody>
          <a:bodyPr anchor="t" rtlCol="false" tIns="0" lIns="0" bIns="0" rIns="0">
            <a:spAutoFit/>
          </a:bodyPr>
          <a:lstStyle/>
          <a:p>
            <a:pPr algn="ctr">
              <a:lnSpc>
                <a:spcPts val="10080"/>
              </a:lnSpc>
              <a:spcBef>
                <a:spcPct val="0"/>
              </a:spcBef>
            </a:pPr>
            <a:r>
              <a:rPr lang="en-US" sz="7200">
                <a:solidFill>
                  <a:srgbClr val="000000"/>
                </a:solidFill>
                <a:latin typeface="Open Sauce SemiBold"/>
              </a:rPr>
              <a:t>RESEARCH QUESTION</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7" id="7"/>
          <p:cNvSpPr txBox="true"/>
          <p:nvPr/>
        </p:nvSpPr>
        <p:spPr>
          <a:xfrm rot="0">
            <a:off x="0" y="2330649"/>
            <a:ext cx="18288000" cy="4563108"/>
          </a:xfrm>
          <a:prstGeom prst="rect">
            <a:avLst/>
          </a:prstGeom>
        </p:spPr>
        <p:txBody>
          <a:bodyPr anchor="t" rtlCol="false" tIns="0" lIns="0" bIns="0" rIns="0">
            <a:spAutoFit/>
          </a:bodyPr>
          <a:lstStyle/>
          <a:p>
            <a:pPr marL="561353" indent="-280677" lvl="1">
              <a:lnSpc>
                <a:spcPts val="3640"/>
              </a:lnSpc>
              <a:buFont typeface="Arial"/>
              <a:buChar char="•"/>
            </a:pPr>
            <a:r>
              <a:rPr lang="en-US" sz="2600">
                <a:solidFill>
                  <a:srgbClr val="000000"/>
                </a:solidFill>
                <a:latin typeface="Canva Sans 2 Bold"/>
              </a:rPr>
              <a:t>How effective is a mobile-based Sinhala book reader with an image detection  function in improving reading accessibility for visually impaired individuals in Sri Lanka, and what factors contribute to its effectiveness?</a:t>
            </a:r>
          </a:p>
          <a:p>
            <a:pPr>
              <a:lnSpc>
                <a:spcPts val="3640"/>
              </a:lnSpc>
            </a:pPr>
          </a:p>
          <a:p>
            <a:pPr marL="561353" indent="-280677" lvl="1">
              <a:lnSpc>
                <a:spcPts val="3640"/>
              </a:lnSpc>
              <a:buFont typeface="Arial"/>
              <a:buChar char="•"/>
            </a:pPr>
            <a:r>
              <a:rPr lang="en-US" sz="2600">
                <a:solidFill>
                  <a:srgbClr val="000000"/>
                </a:solidFill>
                <a:latin typeface="Canva Sans 2 Bold"/>
              </a:rPr>
              <a:t>What are the challenges and opportunities in designing and developing a mobile-based Sinhala book reader with an image detection function that meets the needs of visually impaired individuals in Sri Lanka?</a:t>
            </a:r>
          </a:p>
          <a:p>
            <a:pPr>
              <a:lnSpc>
                <a:spcPts val="3640"/>
              </a:lnSpc>
            </a:pPr>
          </a:p>
          <a:p>
            <a:pPr marL="561353" indent="-280677" lvl="1">
              <a:lnSpc>
                <a:spcPts val="3640"/>
              </a:lnSpc>
              <a:buFont typeface="Arial"/>
              <a:buChar char="•"/>
            </a:pPr>
            <a:r>
              <a:rPr lang="en-US" sz="2600">
                <a:solidFill>
                  <a:srgbClr val="000000"/>
                </a:solidFill>
                <a:latin typeface="Canva Sans 2 Bold"/>
              </a:rPr>
              <a:t>How does the use of a mobile-based Sinhala book reader with an  function affect the image experience and satisfaction of visually impaired individuals in Sri Lanka, and how does it compare to other image detection aids and tools currently available?</a:t>
            </a:r>
          </a:p>
          <a:p>
            <a:pPr algn="ctr">
              <a:lnSpc>
                <a:spcPts val="3640"/>
              </a:lnSpc>
              <a:spcBef>
                <a:spcPct val="0"/>
              </a:spcBef>
            </a:pPr>
          </a:p>
        </p:txBody>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1826830" y="4296536"/>
            <a:ext cx="5029317" cy="5029317"/>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5" id="5"/>
          <p:cNvSpPr txBox="true"/>
          <p:nvPr/>
        </p:nvSpPr>
        <p:spPr>
          <a:xfrm rot="0">
            <a:off x="3919069" y="699771"/>
            <a:ext cx="9774198" cy="1226821"/>
          </a:xfrm>
          <a:prstGeom prst="rect">
            <a:avLst/>
          </a:prstGeom>
        </p:spPr>
        <p:txBody>
          <a:bodyPr anchor="t" rtlCol="false" tIns="0" lIns="0" bIns="0" rIns="0">
            <a:spAutoFit/>
          </a:bodyPr>
          <a:lstStyle/>
          <a:p>
            <a:pPr algn="ctr">
              <a:lnSpc>
                <a:spcPts val="10079"/>
              </a:lnSpc>
              <a:spcBef>
                <a:spcPct val="0"/>
              </a:spcBef>
            </a:pPr>
            <a:r>
              <a:rPr lang="en-US" sz="7199">
                <a:solidFill>
                  <a:srgbClr val="000000"/>
                </a:solidFill>
                <a:latin typeface="Open Sauce SemiBold"/>
              </a:rPr>
              <a:t>RESEARCH PROBLEM</a:t>
            </a:r>
          </a:p>
        </p:txBody>
      </p:sp>
      <p:sp>
        <p:nvSpPr>
          <p:cNvPr name="TextBox 6" id="6"/>
          <p:cNvSpPr txBox="true"/>
          <p:nvPr/>
        </p:nvSpPr>
        <p:spPr>
          <a:xfrm rot="0">
            <a:off x="2453294" y="2940229"/>
            <a:ext cx="13648098" cy="1819908"/>
          </a:xfrm>
          <a:prstGeom prst="rect">
            <a:avLst/>
          </a:prstGeom>
        </p:spPr>
        <p:txBody>
          <a:bodyPr anchor="t" rtlCol="false" tIns="0" lIns="0" bIns="0" rIns="0">
            <a:spAutoFit/>
          </a:bodyPr>
          <a:lstStyle/>
          <a:p>
            <a:pPr marL="561353" indent="-280677" lvl="1">
              <a:lnSpc>
                <a:spcPts val="3640"/>
              </a:lnSpc>
              <a:buFont typeface="Arial"/>
              <a:buChar char="•"/>
            </a:pPr>
            <a:r>
              <a:rPr lang="en-US" sz="2600">
                <a:solidFill>
                  <a:srgbClr val="000000"/>
                </a:solidFill>
                <a:latin typeface="Canva Sans 2 Bold"/>
              </a:rPr>
              <a:t>What types of visual information are most important for blind or visually impaired children to access in images, and how can we present this information in a way that is meaningful and engaging for them?</a:t>
            </a:r>
          </a:p>
          <a:p>
            <a:pPr>
              <a:lnSpc>
                <a:spcPts val="3640"/>
              </a:lnSpc>
              <a:spcBef>
                <a:spcPct val="0"/>
              </a:spcBef>
            </a:pP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graphicFrame>
        <p:nvGraphicFramePr>
          <p:cNvPr name="Table 3" id="3"/>
          <p:cNvGraphicFramePr>
            <a:graphicFrameLocks noGrp="true"/>
          </p:cNvGraphicFramePr>
          <p:nvPr/>
        </p:nvGraphicFramePr>
        <p:xfrm>
          <a:off x="11240188" y="6738013"/>
          <a:ext cx="2301288" cy="1189101"/>
        </p:xfrm>
        <a:graphic>
          <a:graphicData uri="http://schemas.openxmlformats.org/drawingml/2006/table">
            <a:tbl>
              <a:tblPr/>
              <a:tblGrid>
                <a:gridCol w="2301288"/>
              </a:tblGrid>
              <a:tr h="1189101">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pic>
        <p:nvPicPr>
          <p:cNvPr name="Picture 4" id="4"/>
          <p:cNvPicPr>
            <a:picLocks noChangeAspect="true"/>
          </p:cNvPicPr>
          <p:nvPr/>
        </p:nvPicPr>
        <p:blipFill>
          <a:blip r:embed="rId3"/>
          <a:srcRect l="0" t="0" r="0" b="0"/>
          <a:stretch>
            <a:fillRect/>
          </a:stretch>
        </p:blipFill>
        <p:spPr>
          <a:xfrm flipH="false" flipV="false" rot="0">
            <a:off x="3917527" y="3013962"/>
            <a:ext cx="10317202" cy="5908849"/>
          </a:xfrm>
          <a:prstGeom prst="rect">
            <a:avLst/>
          </a:prstGeom>
        </p:spPr>
      </p:pic>
      <p:sp>
        <p:nvSpPr>
          <p:cNvPr name="TextBox 5" id="5"/>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6" id="6"/>
          <p:cNvSpPr txBox="true"/>
          <p:nvPr/>
        </p:nvSpPr>
        <p:spPr>
          <a:xfrm rot="0">
            <a:off x="5048308" y="518436"/>
            <a:ext cx="7260431" cy="1217295"/>
          </a:xfrm>
          <a:prstGeom prst="rect">
            <a:avLst/>
          </a:prstGeom>
        </p:spPr>
        <p:txBody>
          <a:bodyPr anchor="t" rtlCol="false" tIns="0" lIns="0" bIns="0" rIns="0">
            <a:spAutoFit/>
          </a:bodyPr>
          <a:lstStyle/>
          <a:p>
            <a:pPr algn="ctr">
              <a:lnSpc>
                <a:spcPts val="10080"/>
              </a:lnSpc>
              <a:spcBef>
                <a:spcPct val="0"/>
              </a:spcBef>
            </a:pPr>
            <a:r>
              <a:rPr lang="en-US" sz="7200">
                <a:solidFill>
                  <a:srgbClr val="000000"/>
                </a:solidFill>
                <a:latin typeface="Open Sauce SemiBold"/>
              </a:rPr>
              <a:t>RESEARCH GAP</a:t>
            </a: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0107536" y="2036460"/>
            <a:ext cx="6356958" cy="6356958"/>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5" id="5"/>
          <p:cNvSpPr txBox="true"/>
          <p:nvPr/>
        </p:nvSpPr>
        <p:spPr>
          <a:xfrm rot="0">
            <a:off x="6312515" y="358140"/>
            <a:ext cx="5662970" cy="1217295"/>
          </a:xfrm>
          <a:prstGeom prst="rect">
            <a:avLst/>
          </a:prstGeom>
        </p:spPr>
        <p:txBody>
          <a:bodyPr anchor="t" rtlCol="false" tIns="0" lIns="0" bIns="0" rIns="0">
            <a:spAutoFit/>
          </a:bodyPr>
          <a:lstStyle/>
          <a:p>
            <a:pPr algn="ctr">
              <a:lnSpc>
                <a:spcPts val="10080"/>
              </a:lnSpc>
              <a:spcBef>
                <a:spcPct val="0"/>
              </a:spcBef>
            </a:pPr>
            <a:r>
              <a:rPr lang="en-US" sz="7200">
                <a:solidFill>
                  <a:srgbClr val="000000"/>
                </a:solidFill>
                <a:latin typeface="Open Sauce SemiBold"/>
              </a:rPr>
              <a:t>OBJECTIVES</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7" id="7"/>
          <p:cNvSpPr txBox="true"/>
          <p:nvPr/>
        </p:nvSpPr>
        <p:spPr>
          <a:xfrm rot="0">
            <a:off x="1028700" y="2265051"/>
            <a:ext cx="6973967" cy="6216823"/>
          </a:xfrm>
          <a:prstGeom prst="rect">
            <a:avLst/>
          </a:prstGeom>
        </p:spPr>
        <p:txBody>
          <a:bodyPr anchor="t" rtlCol="false" tIns="0" lIns="0" bIns="0" rIns="0">
            <a:spAutoFit/>
          </a:bodyPr>
          <a:lstStyle/>
          <a:p>
            <a:pPr marL="852267" indent="-426133" lvl="1">
              <a:lnSpc>
                <a:spcPts val="5526"/>
              </a:lnSpc>
              <a:buFont typeface="Arial"/>
              <a:buChar char="•"/>
            </a:pPr>
            <a:r>
              <a:rPr lang="en-US" sz="3947">
                <a:solidFill>
                  <a:srgbClr val="000000"/>
                </a:solidFill>
                <a:latin typeface="Canva Sans 2 Bold"/>
              </a:rPr>
              <a:t>Enhancing accessibility</a:t>
            </a:r>
          </a:p>
          <a:p>
            <a:pPr>
              <a:lnSpc>
                <a:spcPts val="5526"/>
              </a:lnSpc>
            </a:pPr>
          </a:p>
          <a:p>
            <a:pPr marL="852267" indent="-426133" lvl="1">
              <a:lnSpc>
                <a:spcPts val="5526"/>
              </a:lnSpc>
              <a:buFont typeface="Arial"/>
              <a:buChar char="•"/>
            </a:pPr>
            <a:r>
              <a:rPr lang="en-US" sz="3947">
                <a:solidFill>
                  <a:srgbClr val="000000"/>
                </a:solidFill>
                <a:latin typeface="Canva Sans 2 Bold"/>
              </a:rPr>
              <a:t>Improving quality of life</a:t>
            </a:r>
          </a:p>
          <a:p>
            <a:pPr>
              <a:lnSpc>
                <a:spcPts val="5526"/>
              </a:lnSpc>
            </a:pPr>
            <a:r>
              <a:rPr lang="en-US" sz="3947">
                <a:solidFill>
                  <a:srgbClr val="000000"/>
                </a:solidFill>
                <a:latin typeface="Canva Sans 2 Bold"/>
              </a:rPr>
              <a:t> </a:t>
            </a:r>
          </a:p>
          <a:p>
            <a:pPr marL="852267" indent="-426133" lvl="1">
              <a:lnSpc>
                <a:spcPts val="5526"/>
              </a:lnSpc>
              <a:buFont typeface="Arial"/>
              <a:buChar char="•"/>
            </a:pPr>
            <a:r>
              <a:rPr lang="en-US" sz="3947">
                <a:solidFill>
                  <a:srgbClr val="000000"/>
                </a:solidFill>
                <a:latin typeface="Canva Sans 2 Bold"/>
              </a:rPr>
              <a:t>Increased independence</a:t>
            </a:r>
          </a:p>
          <a:p>
            <a:pPr>
              <a:lnSpc>
                <a:spcPts val="5526"/>
              </a:lnSpc>
            </a:pPr>
          </a:p>
          <a:p>
            <a:pPr marL="852267" indent="-426133" lvl="1">
              <a:lnSpc>
                <a:spcPts val="5526"/>
              </a:lnSpc>
              <a:buFont typeface="Arial"/>
              <a:buChar char="•"/>
            </a:pPr>
            <a:r>
              <a:rPr lang="en-US" sz="3947">
                <a:solidFill>
                  <a:srgbClr val="000000"/>
                </a:solidFill>
                <a:latin typeface="Canva Sans 2 Bold"/>
              </a:rPr>
              <a:t>Enhanced entertainment</a:t>
            </a:r>
          </a:p>
          <a:p>
            <a:pPr>
              <a:lnSpc>
                <a:spcPts val="5526"/>
              </a:lnSpc>
            </a:pPr>
          </a:p>
          <a:p>
            <a:pPr marL="852267" indent="-426133" lvl="1">
              <a:lnSpc>
                <a:spcPts val="5526"/>
              </a:lnSpc>
              <a:buFont typeface="Arial"/>
              <a:buChar char="•"/>
            </a:pPr>
            <a:r>
              <a:rPr lang="en-US" sz="3947">
                <a:solidFill>
                  <a:srgbClr val="000000"/>
                </a:solidFill>
                <a:latin typeface="Canva Sans 2 Bold"/>
              </a:rPr>
              <a:t>Enhanced education</a:t>
            </a:r>
          </a:p>
        </p:txBody>
      </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2017" r="0" b="0"/>
          <a:stretch>
            <a:fillRect/>
          </a:stretch>
        </p:blipFill>
        <p:spPr>
          <a:xfrm flipH="false" flipV="false" rot="0">
            <a:off x="2636634" y="4363844"/>
            <a:ext cx="11696201" cy="2260099"/>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5" id="5"/>
          <p:cNvSpPr txBox="true"/>
          <p:nvPr/>
        </p:nvSpPr>
        <p:spPr>
          <a:xfrm rot="0">
            <a:off x="1131102" y="541710"/>
            <a:ext cx="16227862" cy="1217295"/>
          </a:xfrm>
          <a:prstGeom prst="rect">
            <a:avLst/>
          </a:prstGeom>
        </p:spPr>
        <p:txBody>
          <a:bodyPr anchor="t" rtlCol="false" tIns="0" lIns="0" bIns="0" rIns="0">
            <a:spAutoFit/>
          </a:bodyPr>
          <a:lstStyle/>
          <a:p>
            <a:pPr algn="ctr">
              <a:lnSpc>
                <a:spcPts val="10080"/>
              </a:lnSpc>
              <a:spcBef>
                <a:spcPct val="0"/>
              </a:spcBef>
            </a:pPr>
            <a:r>
              <a:rPr lang="en-US" sz="7200">
                <a:solidFill>
                  <a:srgbClr val="000000"/>
                </a:solidFill>
                <a:latin typeface="Open Sauce SemiBold"/>
              </a:rPr>
              <a:t>METHODOLOGY SYSTEM DIAGRAM</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4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grpSp>
        <p:nvGrpSpPr>
          <p:cNvPr name="Group 3" id="3"/>
          <p:cNvGrpSpPr/>
          <p:nvPr/>
        </p:nvGrpSpPr>
        <p:grpSpPr>
          <a:xfrm rot="0">
            <a:off x="1249199" y="1719936"/>
            <a:ext cx="7755158" cy="7819979"/>
            <a:chOff x="0" y="0"/>
            <a:chExt cx="2042511" cy="2059583"/>
          </a:xfrm>
        </p:grpSpPr>
        <p:sp>
          <p:nvSpPr>
            <p:cNvPr name="Freeform 4" id="4"/>
            <p:cNvSpPr/>
            <p:nvPr/>
          </p:nvSpPr>
          <p:spPr>
            <a:xfrm>
              <a:off x="0" y="0"/>
              <a:ext cx="2042511" cy="2059583"/>
            </a:xfrm>
            <a:custGeom>
              <a:avLst/>
              <a:gdLst/>
              <a:ahLst/>
              <a:cxnLst/>
              <a:rect r="r" b="b" t="t" l="l"/>
              <a:pathLst>
                <a:path h="2059583" w="2042511">
                  <a:moveTo>
                    <a:pt x="50913" y="0"/>
                  </a:moveTo>
                  <a:lnTo>
                    <a:pt x="1991598" y="0"/>
                  </a:lnTo>
                  <a:cubicBezTo>
                    <a:pt x="2019716" y="0"/>
                    <a:pt x="2042511" y="22794"/>
                    <a:pt x="2042511" y="50913"/>
                  </a:cubicBezTo>
                  <a:lnTo>
                    <a:pt x="2042511" y="2008670"/>
                  </a:lnTo>
                  <a:cubicBezTo>
                    <a:pt x="2042511" y="2036788"/>
                    <a:pt x="2019716" y="2059583"/>
                    <a:pt x="1991598" y="2059583"/>
                  </a:cubicBezTo>
                  <a:lnTo>
                    <a:pt x="50913" y="2059583"/>
                  </a:lnTo>
                  <a:cubicBezTo>
                    <a:pt x="22794" y="2059583"/>
                    <a:pt x="0" y="2036788"/>
                    <a:pt x="0" y="2008670"/>
                  </a:cubicBezTo>
                  <a:lnTo>
                    <a:pt x="0" y="50913"/>
                  </a:lnTo>
                  <a:cubicBezTo>
                    <a:pt x="0" y="22794"/>
                    <a:pt x="22794" y="0"/>
                    <a:pt x="50913" y="0"/>
                  </a:cubicBezTo>
                  <a:close/>
                </a:path>
              </a:pathLst>
            </a:custGeom>
            <a:solidFill>
              <a:srgbClr val="CDD6FF"/>
            </a:solidFill>
          </p:spPr>
        </p:sp>
        <p:sp>
          <p:nvSpPr>
            <p:cNvPr name="TextBox 5" id="5"/>
            <p:cNvSpPr txBox="true"/>
            <p:nvPr/>
          </p:nvSpPr>
          <p:spPr>
            <a:xfrm>
              <a:off x="0" y="-57150"/>
              <a:ext cx="812800" cy="869950"/>
            </a:xfrm>
            <a:prstGeom prst="rect">
              <a:avLst/>
            </a:prstGeom>
          </p:spPr>
          <p:txBody>
            <a:bodyPr anchor="ctr" rtlCol="false" tIns="50800" lIns="50800" bIns="50800" rIns="50800"/>
            <a:lstStyle/>
            <a:p>
              <a:pPr algn="ctr">
                <a:lnSpc>
                  <a:spcPts val="3640"/>
                </a:lnSpc>
              </a:pPr>
            </a:p>
          </p:txBody>
        </p:sp>
      </p:grpSp>
      <p:grpSp>
        <p:nvGrpSpPr>
          <p:cNvPr name="Group 6" id="6"/>
          <p:cNvGrpSpPr/>
          <p:nvPr/>
        </p:nvGrpSpPr>
        <p:grpSpPr>
          <a:xfrm rot="0">
            <a:off x="9492157" y="1719936"/>
            <a:ext cx="7767143" cy="7819979"/>
            <a:chOff x="0" y="0"/>
            <a:chExt cx="2045667" cy="2059583"/>
          </a:xfrm>
        </p:grpSpPr>
        <p:sp>
          <p:nvSpPr>
            <p:cNvPr name="Freeform 7" id="7"/>
            <p:cNvSpPr/>
            <p:nvPr/>
          </p:nvSpPr>
          <p:spPr>
            <a:xfrm>
              <a:off x="0" y="0"/>
              <a:ext cx="2045667" cy="2059583"/>
            </a:xfrm>
            <a:custGeom>
              <a:avLst/>
              <a:gdLst/>
              <a:ahLst/>
              <a:cxnLst/>
              <a:rect r="r" b="b" t="t" l="l"/>
              <a:pathLst>
                <a:path h="2059583" w="2045667">
                  <a:moveTo>
                    <a:pt x="50834" y="0"/>
                  </a:moveTo>
                  <a:lnTo>
                    <a:pt x="1994833" y="0"/>
                  </a:lnTo>
                  <a:cubicBezTo>
                    <a:pt x="2022908" y="0"/>
                    <a:pt x="2045667" y="22759"/>
                    <a:pt x="2045667" y="50834"/>
                  </a:cubicBezTo>
                  <a:lnTo>
                    <a:pt x="2045667" y="2008749"/>
                  </a:lnTo>
                  <a:cubicBezTo>
                    <a:pt x="2045667" y="2036824"/>
                    <a:pt x="2022908" y="2059583"/>
                    <a:pt x="1994833" y="2059583"/>
                  </a:cubicBezTo>
                  <a:lnTo>
                    <a:pt x="50834" y="2059583"/>
                  </a:lnTo>
                  <a:cubicBezTo>
                    <a:pt x="22759" y="2059583"/>
                    <a:pt x="0" y="2036824"/>
                    <a:pt x="0" y="2008749"/>
                  </a:cubicBezTo>
                  <a:lnTo>
                    <a:pt x="0" y="50834"/>
                  </a:lnTo>
                  <a:cubicBezTo>
                    <a:pt x="0" y="22759"/>
                    <a:pt x="22759" y="0"/>
                    <a:pt x="50834" y="0"/>
                  </a:cubicBezTo>
                  <a:close/>
                </a:path>
              </a:pathLst>
            </a:custGeom>
            <a:solidFill>
              <a:srgbClr val="CDD6FF"/>
            </a:solidFill>
          </p:spPr>
        </p:sp>
        <p:sp>
          <p:nvSpPr>
            <p:cNvPr name="TextBox 8" id="8"/>
            <p:cNvSpPr txBox="true"/>
            <p:nvPr/>
          </p:nvSpPr>
          <p:spPr>
            <a:xfrm>
              <a:off x="0" y="-57150"/>
              <a:ext cx="812800" cy="869950"/>
            </a:xfrm>
            <a:prstGeom prst="rect">
              <a:avLst/>
            </a:prstGeom>
          </p:spPr>
          <p:txBody>
            <a:bodyPr anchor="ctr" rtlCol="false" tIns="50800" lIns="50800" bIns="50800" rIns="50800"/>
            <a:lstStyle/>
            <a:p>
              <a:pPr algn="ctr">
                <a:lnSpc>
                  <a:spcPts val="3640"/>
                </a:lnSpc>
              </a:pPr>
            </a:p>
          </p:txBody>
        </p:sp>
      </p:grpSp>
      <p:pic>
        <p:nvPicPr>
          <p:cNvPr name="Picture 9" id="9"/>
          <p:cNvPicPr>
            <a:picLocks noChangeAspect="true"/>
          </p:cNvPicPr>
          <p:nvPr/>
        </p:nvPicPr>
        <p:blipFill>
          <a:blip r:embed="rId3"/>
          <a:srcRect l="0" t="0" r="0" b="0"/>
          <a:stretch>
            <a:fillRect/>
          </a:stretch>
        </p:blipFill>
        <p:spPr>
          <a:xfrm flipH="false" flipV="false" rot="0">
            <a:off x="7275960" y="3135025"/>
            <a:ext cx="4257758" cy="5088541"/>
          </a:xfrm>
          <a:prstGeom prst="rect">
            <a:avLst/>
          </a:prstGeom>
        </p:spPr>
      </p:pic>
      <p:sp>
        <p:nvSpPr>
          <p:cNvPr name="TextBox 10" id="10"/>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11" id="11"/>
          <p:cNvSpPr txBox="true"/>
          <p:nvPr/>
        </p:nvSpPr>
        <p:spPr>
          <a:xfrm rot="0">
            <a:off x="2187435" y="358140"/>
            <a:ext cx="14609445" cy="1217295"/>
          </a:xfrm>
          <a:prstGeom prst="rect">
            <a:avLst/>
          </a:prstGeom>
        </p:spPr>
        <p:txBody>
          <a:bodyPr anchor="t" rtlCol="false" tIns="0" lIns="0" bIns="0" rIns="0">
            <a:spAutoFit/>
          </a:bodyPr>
          <a:lstStyle/>
          <a:p>
            <a:pPr algn="ctr">
              <a:lnSpc>
                <a:spcPts val="10080"/>
              </a:lnSpc>
              <a:spcBef>
                <a:spcPct val="0"/>
              </a:spcBef>
            </a:pPr>
            <a:r>
              <a:rPr lang="en-US" sz="7200">
                <a:solidFill>
                  <a:srgbClr val="000000"/>
                </a:solidFill>
                <a:latin typeface="Open Sauce SemiBold"/>
              </a:rPr>
              <a:t>TECHNOLOGIES &amp; TECHNIQUES</a:t>
            </a:r>
          </a:p>
        </p:txBody>
      </p:sp>
      <p:sp>
        <p:nvSpPr>
          <p:cNvPr name="TextBox 12" id="12"/>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13" id="13"/>
          <p:cNvSpPr txBox="true"/>
          <p:nvPr/>
        </p:nvSpPr>
        <p:spPr>
          <a:xfrm rot="0">
            <a:off x="3574066" y="1999514"/>
            <a:ext cx="3384709" cy="688974"/>
          </a:xfrm>
          <a:prstGeom prst="rect">
            <a:avLst/>
          </a:prstGeom>
        </p:spPr>
        <p:txBody>
          <a:bodyPr anchor="t" rtlCol="false" tIns="0" lIns="0" bIns="0" rIns="0">
            <a:spAutoFit/>
          </a:bodyPr>
          <a:lstStyle/>
          <a:p>
            <a:pPr algn="ctr">
              <a:lnSpc>
                <a:spcPts val="5600"/>
              </a:lnSpc>
              <a:spcBef>
                <a:spcPct val="0"/>
              </a:spcBef>
            </a:pPr>
            <a:r>
              <a:rPr lang="en-US" sz="4000">
                <a:solidFill>
                  <a:srgbClr val="545454"/>
                </a:solidFill>
                <a:latin typeface="Inter Bold"/>
              </a:rPr>
              <a:t>Technologies</a:t>
            </a:r>
          </a:p>
        </p:txBody>
      </p:sp>
      <p:sp>
        <p:nvSpPr>
          <p:cNvPr name="TextBox 14" id="14"/>
          <p:cNvSpPr txBox="true"/>
          <p:nvPr/>
        </p:nvSpPr>
        <p:spPr>
          <a:xfrm rot="0">
            <a:off x="11533719" y="2211605"/>
            <a:ext cx="3384709" cy="688974"/>
          </a:xfrm>
          <a:prstGeom prst="rect">
            <a:avLst/>
          </a:prstGeom>
        </p:spPr>
        <p:txBody>
          <a:bodyPr anchor="t" rtlCol="false" tIns="0" lIns="0" bIns="0" rIns="0">
            <a:spAutoFit/>
          </a:bodyPr>
          <a:lstStyle/>
          <a:p>
            <a:pPr algn="ctr">
              <a:lnSpc>
                <a:spcPts val="5600"/>
              </a:lnSpc>
              <a:spcBef>
                <a:spcPct val="0"/>
              </a:spcBef>
            </a:pPr>
            <a:r>
              <a:rPr lang="en-US" sz="4000">
                <a:solidFill>
                  <a:srgbClr val="545454"/>
                </a:solidFill>
                <a:latin typeface="Inter Bold"/>
              </a:rPr>
              <a:t>Techniques</a:t>
            </a:r>
          </a:p>
        </p:txBody>
      </p:sp>
      <p:sp>
        <p:nvSpPr>
          <p:cNvPr name="TextBox 15" id="15"/>
          <p:cNvSpPr txBox="true"/>
          <p:nvPr/>
        </p:nvSpPr>
        <p:spPr>
          <a:xfrm rot="0">
            <a:off x="1757816" y="3597766"/>
            <a:ext cx="3874294" cy="2734308"/>
          </a:xfrm>
          <a:prstGeom prst="rect">
            <a:avLst/>
          </a:prstGeom>
        </p:spPr>
        <p:txBody>
          <a:bodyPr anchor="t" rtlCol="false" tIns="0" lIns="0" bIns="0" rIns="0">
            <a:spAutoFit/>
          </a:bodyPr>
          <a:lstStyle/>
          <a:p>
            <a:pPr marL="561353" indent="-280677" lvl="1">
              <a:lnSpc>
                <a:spcPts val="3640"/>
              </a:lnSpc>
              <a:buFont typeface="Arial"/>
              <a:buChar char="•"/>
            </a:pPr>
            <a:r>
              <a:rPr lang="en-US" sz="2600">
                <a:solidFill>
                  <a:srgbClr val="000000"/>
                </a:solidFill>
                <a:latin typeface="Canva Sans 2 Bold"/>
              </a:rPr>
              <a:t>Android Studio</a:t>
            </a:r>
          </a:p>
          <a:p>
            <a:pPr marL="561353" indent="-280677" lvl="1">
              <a:lnSpc>
                <a:spcPts val="3640"/>
              </a:lnSpc>
              <a:buFont typeface="Arial"/>
              <a:buChar char="•"/>
            </a:pPr>
            <a:r>
              <a:rPr lang="en-US" sz="2600">
                <a:solidFill>
                  <a:srgbClr val="000000"/>
                </a:solidFill>
                <a:latin typeface="Canva Sans 2 Bold"/>
              </a:rPr>
              <a:t>Flutter</a:t>
            </a:r>
          </a:p>
          <a:p>
            <a:pPr marL="561353" indent="-280677" lvl="1">
              <a:lnSpc>
                <a:spcPts val="3640"/>
              </a:lnSpc>
              <a:buFont typeface="Arial"/>
              <a:buChar char="•"/>
            </a:pPr>
            <a:r>
              <a:rPr lang="en-US" sz="2600">
                <a:solidFill>
                  <a:srgbClr val="000000"/>
                </a:solidFill>
                <a:latin typeface="Canva Sans 2 Bold"/>
              </a:rPr>
              <a:t>Firebase</a:t>
            </a:r>
          </a:p>
          <a:p>
            <a:pPr marL="561353" indent="-280677" lvl="1">
              <a:lnSpc>
                <a:spcPts val="3640"/>
              </a:lnSpc>
              <a:buFont typeface="Arial"/>
              <a:buChar char="•"/>
            </a:pPr>
            <a:r>
              <a:rPr lang="en-US" sz="2600">
                <a:solidFill>
                  <a:srgbClr val="000000"/>
                </a:solidFill>
                <a:latin typeface="Canva Sans 2 Bold"/>
              </a:rPr>
              <a:t>TensorFlow</a:t>
            </a:r>
          </a:p>
          <a:p>
            <a:pPr marL="561353" indent="-280677" lvl="1">
              <a:lnSpc>
                <a:spcPts val="3640"/>
              </a:lnSpc>
              <a:buFont typeface="Arial"/>
              <a:buChar char="•"/>
            </a:pPr>
            <a:r>
              <a:rPr lang="en-US" sz="2600">
                <a:solidFill>
                  <a:srgbClr val="000000"/>
                </a:solidFill>
                <a:latin typeface="Canva Sans 2 Bold"/>
              </a:rPr>
              <a:t>Amazon Rekognition</a:t>
            </a:r>
          </a:p>
          <a:p>
            <a:pPr marL="561353" indent="-280677" lvl="1">
              <a:lnSpc>
                <a:spcPts val="3640"/>
              </a:lnSpc>
              <a:buFont typeface="Arial"/>
              <a:buChar char="•"/>
            </a:pPr>
            <a:r>
              <a:rPr lang="en-US" sz="2600">
                <a:solidFill>
                  <a:srgbClr val="000000"/>
                </a:solidFill>
                <a:latin typeface="Canva Sans 2 Bold"/>
              </a:rPr>
              <a:t>Flutter Vision</a:t>
            </a:r>
          </a:p>
        </p:txBody>
      </p:sp>
      <p:sp>
        <p:nvSpPr>
          <p:cNvPr name="TextBox 16" id="16"/>
          <p:cNvSpPr txBox="true"/>
          <p:nvPr/>
        </p:nvSpPr>
        <p:spPr>
          <a:xfrm rot="0">
            <a:off x="11723573" y="2884132"/>
            <a:ext cx="5252912" cy="6405032"/>
          </a:xfrm>
          <a:prstGeom prst="rect">
            <a:avLst/>
          </a:prstGeom>
        </p:spPr>
        <p:txBody>
          <a:bodyPr anchor="t" rtlCol="false" tIns="0" lIns="0" bIns="0" rIns="0">
            <a:spAutoFit/>
          </a:bodyPr>
          <a:lstStyle/>
          <a:p>
            <a:pPr marL="530769" indent="-265385" lvl="1">
              <a:lnSpc>
                <a:spcPts val="3441"/>
              </a:lnSpc>
              <a:buFont typeface="Arial"/>
              <a:buChar char="•"/>
            </a:pPr>
            <a:r>
              <a:rPr lang="en-US" sz="2458">
                <a:solidFill>
                  <a:srgbClr val="000000"/>
                </a:solidFill>
                <a:latin typeface="Canva Sans 2 Bold"/>
              </a:rPr>
              <a:t>Agile software development techniques can allow for more flexible and iterative development of the app.</a:t>
            </a:r>
          </a:p>
          <a:p>
            <a:pPr>
              <a:lnSpc>
                <a:spcPts val="3441"/>
              </a:lnSpc>
            </a:pPr>
          </a:p>
          <a:p>
            <a:pPr marL="530769" indent="-265385" lvl="1">
              <a:lnSpc>
                <a:spcPts val="3441"/>
              </a:lnSpc>
              <a:buFont typeface="Arial"/>
              <a:buChar char="•"/>
            </a:pPr>
            <a:r>
              <a:rPr lang="en-US" sz="2458">
                <a:solidFill>
                  <a:srgbClr val="000000"/>
                </a:solidFill>
                <a:latin typeface="Canva Sans 2 Bold"/>
              </a:rPr>
              <a:t>User-centered design techniques can help to ensure that the app is designed with the needs of visually impaired users in mind.</a:t>
            </a:r>
          </a:p>
          <a:p>
            <a:pPr>
              <a:lnSpc>
                <a:spcPts val="3441"/>
              </a:lnSpc>
            </a:pPr>
          </a:p>
          <a:p>
            <a:pPr marL="530769" indent="-265385" lvl="1">
              <a:lnSpc>
                <a:spcPts val="3441"/>
              </a:lnSpc>
              <a:buFont typeface="Arial"/>
              <a:buChar char="•"/>
            </a:pPr>
            <a:r>
              <a:rPr lang="en-US" sz="2458">
                <a:solidFill>
                  <a:srgbClr val="000000"/>
                </a:solidFill>
                <a:latin typeface="Canva Sans 2 Bold"/>
              </a:rPr>
              <a:t>The app should be designed to be accessible for users with different levels of visual impairment</a:t>
            </a:r>
          </a:p>
        </p:txBody>
      </p:sp>
    </p:spTree>
  </p:cSld>
  <p:clrMapOvr>
    <a:masterClrMapping/>
  </p:clrMapOvr>
</p:sld>
</file>

<file path=ppt/slides/slide4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9316226" y="3316521"/>
            <a:ext cx="9589191" cy="3835676"/>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5" id="5"/>
          <p:cNvSpPr txBox="true"/>
          <p:nvPr/>
        </p:nvSpPr>
        <p:spPr>
          <a:xfrm rot="0">
            <a:off x="5579158" y="358140"/>
            <a:ext cx="7331750" cy="1217295"/>
          </a:xfrm>
          <a:prstGeom prst="rect">
            <a:avLst/>
          </a:prstGeom>
        </p:spPr>
        <p:txBody>
          <a:bodyPr anchor="t" rtlCol="false" tIns="0" lIns="0" bIns="0" rIns="0">
            <a:spAutoFit/>
          </a:bodyPr>
          <a:lstStyle/>
          <a:p>
            <a:pPr algn="ctr">
              <a:lnSpc>
                <a:spcPts val="10080"/>
              </a:lnSpc>
              <a:spcBef>
                <a:spcPct val="0"/>
              </a:spcBef>
            </a:pPr>
            <a:r>
              <a:rPr lang="en-US" sz="7200">
                <a:solidFill>
                  <a:srgbClr val="000000"/>
                </a:solidFill>
                <a:latin typeface="Open Sauce SemiBold"/>
              </a:rPr>
              <a:t>REQUIREMENTS</a:t>
            </a:r>
          </a:p>
        </p:txBody>
      </p:sp>
      <p:sp>
        <p:nvSpPr>
          <p:cNvPr name="TextBox 6" id="6"/>
          <p:cNvSpPr txBox="true"/>
          <p:nvPr/>
        </p:nvSpPr>
        <p:spPr>
          <a:xfrm rot="0">
            <a:off x="1313301" y="2362285"/>
            <a:ext cx="5884069" cy="712469"/>
          </a:xfrm>
          <a:prstGeom prst="rect">
            <a:avLst/>
          </a:prstGeom>
        </p:spPr>
        <p:txBody>
          <a:bodyPr anchor="t" rtlCol="false" tIns="0" lIns="0" bIns="0" rIns="0">
            <a:spAutoFit/>
          </a:bodyPr>
          <a:lstStyle/>
          <a:p>
            <a:pPr algn="ctr">
              <a:lnSpc>
                <a:spcPts val="5880"/>
              </a:lnSpc>
              <a:spcBef>
                <a:spcPct val="0"/>
              </a:spcBef>
            </a:pPr>
            <a:r>
              <a:rPr lang="en-US" sz="4200">
                <a:solidFill>
                  <a:srgbClr val="000000"/>
                </a:solidFill>
                <a:latin typeface="Canva Sans 2 Bold"/>
              </a:rPr>
              <a:t>Software Requirement</a:t>
            </a:r>
          </a:p>
        </p:txBody>
      </p:sp>
      <p:sp>
        <p:nvSpPr>
          <p:cNvPr name="TextBox 7" id="7"/>
          <p:cNvSpPr txBox="true"/>
          <p:nvPr/>
        </p:nvSpPr>
        <p:spPr>
          <a:xfrm rot="0">
            <a:off x="1313301" y="6514638"/>
            <a:ext cx="5543074" cy="688974"/>
          </a:xfrm>
          <a:prstGeom prst="rect">
            <a:avLst/>
          </a:prstGeom>
        </p:spPr>
        <p:txBody>
          <a:bodyPr anchor="t" rtlCol="false" tIns="0" lIns="0" bIns="0" rIns="0">
            <a:spAutoFit/>
          </a:bodyPr>
          <a:lstStyle/>
          <a:p>
            <a:pPr algn="ctr">
              <a:lnSpc>
                <a:spcPts val="5600"/>
              </a:lnSpc>
              <a:spcBef>
                <a:spcPct val="0"/>
              </a:spcBef>
            </a:pPr>
            <a:r>
              <a:rPr lang="en-US" sz="4000">
                <a:solidFill>
                  <a:srgbClr val="000000"/>
                </a:solidFill>
                <a:latin typeface="Canva Sans 2 Bold"/>
              </a:rPr>
              <a:t>Personal</a:t>
            </a:r>
            <a:r>
              <a:rPr lang="en-US" sz="4000">
                <a:solidFill>
                  <a:srgbClr val="000000"/>
                </a:solidFill>
                <a:latin typeface="Canva Sans 2 Bold"/>
              </a:rPr>
              <a:t> Requirement</a:t>
            </a:r>
          </a:p>
        </p:txBody>
      </p:sp>
      <p:sp>
        <p:nvSpPr>
          <p:cNvPr name="TextBox 8" id="8"/>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9" id="9"/>
          <p:cNvSpPr txBox="true"/>
          <p:nvPr/>
        </p:nvSpPr>
        <p:spPr>
          <a:xfrm rot="0">
            <a:off x="971064" y="3441829"/>
            <a:ext cx="9216189" cy="2277108"/>
          </a:xfrm>
          <a:prstGeom prst="rect">
            <a:avLst/>
          </a:prstGeom>
        </p:spPr>
        <p:txBody>
          <a:bodyPr anchor="t" rtlCol="false" tIns="0" lIns="0" bIns="0" rIns="0">
            <a:spAutoFit/>
          </a:bodyPr>
          <a:lstStyle/>
          <a:p>
            <a:pPr marL="561353" indent="-280677" lvl="1">
              <a:lnSpc>
                <a:spcPts val="3640"/>
              </a:lnSpc>
              <a:buFont typeface="Arial"/>
              <a:buChar char="•"/>
            </a:pPr>
            <a:r>
              <a:rPr lang="en-US" sz="2600">
                <a:solidFill>
                  <a:srgbClr val="000000"/>
                </a:solidFill>
                <a:latin typeface="Canva Sans 2 Bold"/>
              </a:rPr>
              <a:t>Mobile Operating System: The application should be compatible with Android operating systems.</a:t>
            </a:r>
          </a:p>
          <a:p>
            <a:pPr>
              <a:lnSpc>
                <a:spcPts val="3640"/>
              </a:lnSpc>
            </a:pPr>
          </a:p>
          <a:p>
            <a:pPr marL="561353" indent="-280677" lvl="1">
              <a:lnSpc>
                <a:spcPts val="3640"/>
              </a:lnSpc>
              <a:spcBef>
                <a:spcPct val="0"/>
              </a:spcBef>
              <a:buFont typeface="Arial"/>
              <a:buChar char="•"/>
            </a:pPr>
            <a:r>
              <a:rPr lang="en-US" sz="2600">
                <a:solidFill>
                  <a:srgbClr val="000000"/>
                </a:solidFill>
                <a:latin typeface="Canva Sans 2 Bold"/>
              </a:rPr>
              <a:t>Image detection</a:t>
            </a:r>
            <a:r>
              <a:rPr lang="en-US" sz="2600">
                <a:solidFill>
                  <a:srgbClr val="000000"/>
                </a:solidFill>
                <a:latin typeface="Canva Sans 2 Bold"/>
              </a:rPr>
              <a:t> Engine: The application should use a reliable and high-quality image detection engines </a:t>
            </a:r>
          </a:p>
        </p:txBody>
      </p:sp>
      <p:sp>
        <p:nvSpPr>
          <p:cNvPr name="TextBox 10" id="10"/>
          <p:cNvSpPr txBox="true"/>
          <p:nvPr/>
        </p:nvSpPr>
        <p:spPr>
          <a:xfrm rot="0">
            <a:off x="1028700" y="7575088"/>
            <a:ext cx="9158552" cy="1362708"/>
          </a:xfrm>
          <a:prstGeom prst="rect">
            <a:avLst/>
          </a:prstGeom>
        </p:spPr>
        <p:txBody>
          <a:bodyPr anchor="t" rtlCol="false" tIns="0" lIns="0" bIns="0" rIns="0">
            <a:spAutoFit/>
          </a:bodyPr>
          <a:lstStyle/>
          <a:p>
            <a:pPr marL="561353" indent="-280677" lvl="1">
              <a:lnSpc>
                <a:spcPts val="3640"/>
              </a:lnSpc>
              <a:buFont typeface="Arial"/>
              <a:buChar char="•"/>
            </a:pPr>
            <a:r>
              <a:rPr lang="en-US" sz="2600">
                <a:solidFill>
                  <a:srgbClr val="000000"/>
                </a:solidFill>
                <a:latin typeface="Canva Sans 2 Bold"/>
              </a:rPr>
              <a:t>Sinhala Language Support: The application should support the Sinhala language and images should cover to the Sinhala characters.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sp>
        <p:nvSpPr>
          <p:cNvPr name="TextBox 3" id="3"/>
          <p:cNvSpPr txBox="true"/>
          <p:nvPr/>
        </p:nvSpPr>
        <p:spPr>
          <a:xfrm rot="0">
            <a:off x="8026051" y="539496"/>
            <a:ext cx="8229256" cy="1006983"/>
          </a:xfrm>
          <a:prstGeom prst="rect">
            <a:avLst/>
          </a:prstGeom>
        </p:spPr>
        <p:txBody>
          <a:bodyPr anchor="t" rtlCol="false" tIns="0" lIns="0" bIns="0" rIns="0">
            <a:spAutoFit/>
          </a:bodyPr>
          <a:lstStyle/>
          <a:p>
            <a:pPr>
              <a:lnSpc>
                <a:spcPts val="7956"/>
              </a:lnSpc>
            </a:pPr>
            <a:r>
              <a:rPr lang="en-US" sz="6800">
                <a:solidFill>
                  <a:srgbClr val="000000"/>
                </a:solidFill>
                <a:latin typeface="Open Sauce SemiBold"/>
              </a:rPr>
              <a:t>Research Question</a:t>
            </a:r>
          </a:p>
        </p:txBody>
      </p:sp>
      <p:sp>
        <p:nvSpPr>
          <p:cNvPr name="TextBox 4" id="4"/>
          <p:cNvSpPr txBox="true"/>
          <p:nvPr/>
        </p:nvSpPr>
        <p:spPr>
          <a:xfrm rot="0">
            <a:off x="7597050" y="2171738"/>
            <a:ext cx="9970507" cy="6299835"/>
          </a:xfrm>
          <a:prstGeom prst="rect">
            <a:avLst/>
          </a:prstGeom>
        </p:spPr>
        <p:txBody>
          <a:bodyPr anchor="t" rtlCol="false" tIns="0" lIns="0" bIns="0" rIns="0">
            <a:spAutoFit/>
          </a:bodyPr>
          <a:lstStyle/>
          <a:p>
            <a:pPr marL="453390" indent="-226695" lvl="1">
              <a:lnSpc>
                <a:spcPts val="2940"/>
              </a:lnSpc>
              <a:buFont typeface="Arial"/>
              <a:buChar char="•"/>
            </a:pPr>
            <a:r>
              <a:rPr lang="en-US" sz="2100">
                <a:solidFill>
                  <a:srgbClr val="000000"/>
                </a:solidFill>
                <a:latin typeface="Canva Sans 1 Bold"/>
              </a:rPr>
              <a:t>What are the user requirements and preferences for a mobile base Sinhala book reader for visually impaired individuals?</a:t>
            </a:r>
          </a:p>
          <a:p>
            <a:pPr>
              <a:lnSpc>
                <a:spcPts val="2940"/>
              </a:lnSpc>
            </a:pPr>
          </a:p>
          <a:p>
            <a:pPr marL="453390" indent="-226695" lvl="1">
              <a:lnSpc>
                <a:spcPts val="2940"/>
              </a:lnSpc>
              <a:buFont typeface="Arial"/>
              <a:buChar char="•"/>
            </a:pPr>
            <a:r>
              <a:rPr lang="en-US" sz="2100">
                <a:solidFill>
                  <a:srgbClr val="000000"/>
                </a:solidFill>
                <a:latin typeface="Canva Sans 1 Bold"/>
              </a:rPr>
              <a:t>How can the accessibility of the book reader be enhanced for visually impaired individuals?</a:t>
            </a:r>
          </a:p>
          <a:p>
            <a:pPr>
              <a:lnSpc>
                <a:spcPts val="2940"/>
              </a:lnSpc>
            </a:pPr>
          </a:p>
          <a:p>
            <a:pPr marL="453390" indent="-226695" lvl="1">
              <a:lnSpc>
                <a:spcPts val="2940"/>
              </a:lnSpc>
              <a:buFont typeface="Arial"/>
              <a:buChar char="•"/>
            </a:pPr>
            <a:r>
              <a:rPr lang="en-US" sz="2100">
                <a:solidFill>
                  <a:srgbClr val="000000"/>
                </a:solidFill>
                <a:latin typeface="Canva Sans 1 Bold"/>
              </a:rPr>
              <a:t>What are the existing technologies and tools available for creating a mobile base Sinhala book reader for visually impaired individuals?</a:t>
            </a:r>
          </a:p>
          <a:p>
            <a:pPr>
              <a:lnSpc>
                <a:spcPts val="2940"/>
              </a:lnSpc>
            </a:pPr>
          </a:p>
          <a:p>
            <a:pPr marL="453390" indent="-226695" lvl="1">
              <a:lnSpc>
                <a:spcPts val="2940"/>
              </a:lnSpc>
              <a:buFont typeface="Arial"/>
              <a:buChar char="•"/>
            </a:pPr>
            <a:r>
              <a:rPr lang="en-US" sz="2100">
                <a:solidFill>
                  <a:srgbClr val="000000"/>
                </a:solidFill>
                <a:latin typeface="Canva Sans 1 Bold"/>
              </a:rPr>
              <a:t>How can the usability and user experience of the book reader be improved for visually impaired individuals?</a:t>
            </a:r>
          </a:p>
          <a:p>
            <a:pPr>
              <a:lnSpc>
                <a:spcPts val="2940"/>
              </a:lnSpc>
            </a:pPr>
          </a:p>
          <a:p>
            <a:pPr marL="453390" indent="-226695" lvl="1">
              <a:lnSpc>
                <a:spcPts val="2940"/>
              </a:lnSpc>
              <a:buFont typeface="Arial"/>
              <a:buChar char="•"/>
            </a:pPr>
            <a:r>
              <a:rPr lang="en-US" sz="2100">
                <a:solidFill>
                  <a:srgbClr val="000000"/>
                </a:solidFill>
                <a:latin typeface="Canva Sans 1 Bold"/>
              </a:rPr>
              <a:t>How to Enhance The Overall Visually Impaired Individual's Satistification?</a:t>
            </a:r>
          </a:p>
          <a:p>
            <a:pPr>
              <a:lnSpc>
                <a:spcPts val="2940"/>
              </a:lnSpc>
            </a:pPr>
          </a:p>
          <a:p>
            <a:pPr marL="453390" indent="-226695" lvl="1">
              <a:lnSpc>
                <a:spcPts val="2940"/>
              </a:lnSpc>
              <a:buFont typeface="Arial"/>
              <a:buChar char="•"/>
            </a:pPr>
            <a:r>
              <a:rPr lang="en-US" sz="2100">
                <a:solidFill>
                  <a:srgbClr val="000000"/>
                </a:solidFill>
                <a:latin typeface="Canva Sans 1 Bold"/>
              </a:rPr>
              <a:t>How to Address the Limited Availability of Sinhala-Language Resources for Visually Impaired Individuals?</a:t>
            </a:r>
          </a:p>
        </p:txBody>
      </p:sp>
      <p:pic>
        <p:nvPicPr>
          <p:cNvPr name="Picture 5" id="5"/>
          <p:cNvPicPr>
            <a:picLocks noChangeAspect="true"/>
          </p:cNvPicPr>
          <p:nvPr/>
        </p:nvPicPr>
        <p:blipFill>
          <a:blip r:embed="rId3"/>
          <a:srcRect l="5948" t="0" r="39346" b="0"/>
          <a:stretch>
            <a:fillRect/>
          </a:stretch>
        </p:blipFill>
        <p:spPr>
          <a:xfrm flipH="false" flipV="false" rot="0">
            <a:off x="0" y="0"/>
            <a:ext cx="7597050" cy="9258300"/>
          </a:xfrm>
          <a:prstGeom prst="rect">
            <a:avLst/>
          </a:prstGeom>
        </p:spPr>
      </p:pic>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5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4358898" y="2711402"/>
            <a:ext cx="9274912" cy="5951654"/>
          </a:xfrm>
          <a:prstGeom prst="rect">
            <a:avLst/>
          </a:prstGeom>
        </p:spPr>
      </p:pic>
      <p:sp>
        <p:nvSpPr>
          <p:cNvPr name="TextBox 4" id="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5" id="5"/>
          <p:cNvSpPr txBox="true"/>
          <p:nvPr/>
        </p:nvSpPr>
        <p:spPr>
          <a:xfrm rot="0">
            <a:off x="3529388" y="727900"/>
            <a:ext cx="12858393" cy="1217295"/>
          </a:xfrm>
          <a:prstGeom prst="rect">
            <a:avLst/>
          </a:prstGeom>
        </p:spPr>
        <p:txBody>
          <a:bodyPr anchor="t" rtlCol="false" tIns="0" lIns="0" bIns="0" rIns="0">
            <a:spAutoFit/>
          </a:bodyPr>
          <a:lstStyle/>
          <a:p>
            <a:pPr algn="ctr">
              <a:lnSpc>
                <a:spcPts val="10080"/>
              </a:lnSpc>
              <a:spcBef>
                <a:spcPct val="0"/>
              </a:spcBef>
            </a:pPr>
            <a:r>
              <a:rPr lang="en-US" sz="7200">
                <a:solidFill>
                  <a:srgbClr val="000000"/>
                </a:solidFill>
                <a:latin typeface="Open Sauce SemiBold"/>
              </a:rPr>
              <a:t>WORK BREAKDOWN CHART</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5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sp>
        <p:nvSpPr>
          <p:cNvPr name="TextBox 3" id="3"/>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IT20254520 | Bhagya H.D.M. | TMP-23-198</a:t>
            </a:r>
          </a:p>
        </p:txBody>
      </p:sp>
      <p:sp>
        <p:nvSpPr>
          <p:cNvPr name="TextBox 4" id="4"/>
          <p:cNvSpPr txBox="true"/>
          <p:nvPr/>
        </p:nvSpPr>
        <p:spPr>
          <a:xfrm rot="0">
            <a:off x="6111835" y="358140"/>
            <a:ext cx="6064329" cy="1217295"/>
          </a:xfrm>
          <a:prstGeom prst="rect">
            <a:avLst/>
          </a:prstGeom>
        </p:spPr>
        <p:txBody>
          <a:bodyPr anchor="t" rtlCol="false" tIns="0" lIns="0" bIns="0" rIns="0">
            <a:spAutoFit/>
          </a:bodyPr>
          <a:lstStyle/>
          <a:p>
            <a:pPr algn="ctr">
              <a:lnSpc>
                <a:spcPts val="10080"/>
              </a:lnSpc>
              <a:spcBef>
                <a:spcPct val="0"/>
              </a:spcBef>
            </a:pPr>
            <a:r>
              <a:rPr lang="en-US" sz="7200">
                <a:solidFill>
                  <a:srgbClr val="000000"/>
                </a:solidFill>
                <a:latin typeface="Open Sauce SemiBold"/>
              </a:rPr>
              <a:t>REFERENCES</a:t>
            </a:r>
          </a:p>
        </p:txBody>
      </p:sp>
      <p:sp>
        <p:nvSpPr>
          <p:cNvPr name="TextBox 5" id="5"/>
          <p:cNvSpPr txBox="true"/>
          <p:nvPr/>
        </p:nvSpPr>
        <p:spPr>
          <a:xfrm rot="0">
            <a:off x="812363" y="2561746"/>
            <a:ext cx="16446937" cy="5934708"/>
          </a:xfrm>
          <a:prstGeom prst="rect">
            <a:avLst/>
          </a:prstGeom>
        </p:spPr>
        <p:txBody>
          <a:bodyPr anchor="t" rtlCol="false" tIns="0" lIns="0" bIns="0" rIns="0">
            <a:spAutoFit/>
          </a:bodyPr>
          <a:lstStyle/>
          <a:p>
            <a:pPr algn="ctr" marL="561353" indent="-280677" lvl="1">
              <a:lnSpc>
                <a:spcPts val="3640"/>
              </a:lnSpc>
              <a:buFont typeface="Arial"/>
              <a:buChar char="•"/>
            </a:pPr>
            <a:r>
              <a:rPr lang="en-US" sz="2600" u="sng">
                <a:solidFill>
                  <a:srgbClr val="050479"/>
                </a:solidFill>
                <a:latin typeface="Canva Sans 2"/>
              </a:rPr>
              <a:t>https://www.computer.org/csdl/proceedings-article/cvpr/2015/07298935/12OmNwCJORd</a:t>
            </a:r>
          </a:p>
          <a:p>
            <a:pPr algn="ctr">
              <a:lnSpc>
                <a:spcPts val="3640"/>
              </a:lnSpc>
            </a:pPr>
          </a:p>
          <a:p>
            <a:pPr marL="561353" indent="-280677" lvl="1">
              <a:lnSpc>
                <a:spcPts val="3640"/>
              </a:lnSpc>
              <a:buFont typeface="Arial"/>
              <a:buChar char="•"/>
            </a:pPr>
            <a:r>
              <a:rPr lang="en-US" sz="2600" u="sng">
                <a:solidFill>
                  <a:srgbClr val="050479"/>
                </a:solidFill>
                <a:latin typeface="Canva Sans 2"/>
              </a:rPr>
              <a:t>https://ieeexplore.ieee.org/abstract/document/9182201</a:t>
            </a:r>
          </a:p>
          <a:p>
            <a:pPr>
              <a:lnSpc>
                <a:spcPts val="3640"/>
              </a:lnSpc>
            </a:pPr>
          </a:p>
          <a:p>
            <a:pPr marL="561353" indent="-280677" lvl="1">
              <a:lnSpc>
                <a:spcPts val="3640"/>
              </a:lnSpc>
              <a:buFont typeface="Arial"/>
              <a:buChar char="•"/>
            </a:pPr>
            <a:r>
              <a:rPr lang="en-US" sz="2600" u="sng">
                <a:solidFill>
                  <a:srgbClr val="050479"/>
                </a:solidFill>
                <a:latin typeface="Canva Sans 2"/>
              </a:rPr>
              <a:t>https://ieeexplore.ieee.org/abstract/document/8371005</a:t>
            </a:r>
          </a:p>
          <a:p>
            <a:pPr>
              <a:lnSpc>
                <a:spcPts val="3640"/>
              </a:lnSpc>
            </a:pPr>
          </a:p>
          <a:p>
            <a:pPr marL="561353" indent="-280677" lvl="1">
              <a:lnSpc>
                <a:spcPts val="3640"/>
              </a:lnSpc>
              <a:buFont typeface="Arial"/>
              <a:buChar char="•"/>
            </a:pPr>
            <a:r>
              <a:rPr lang="en-US" sz="2600" u="sng">
                <a:solidFill>
                  <a:srgbClr val="050479"/>
                </a:solidFill>
                <a:latin typeface="Canva Sans 2"/>
              </a:rPr>
              <a:t>https://www.levelaccess.com/blog/understanding-assistive-technology-how-does-a-blind-person-use-the-internet/#:~:text=A%20braille%20display%20is%20a,read%20text%20using%20their%20fingers.</a:t>
            </a:r>
          </a:p>
          <a:p>
            <a:pPr>
              <a:lnSpc>
                <a:spcPts val="3640"/>
              </a:lnSpc>
            </a:pPr>
          </a:p>
          <a:p>
            <a:pPr marL="561353" indent="-280677" lvl="1">
              <a:lnSpc>
                <a:spcPts val="3640"/>
              </a:lnSpc>
              <a:buFont typeface="Arial"/>
              <a:buChar char="•"/>
            </a:pPr>
            <a:r>
              <a:rPr lang="en-US" sz="2600" u="sng">
                <a:solidFill>
                  <a:srgbClr val="050479"/>
                </a:solidFill>
                <a:latin typeface="Canva Sans 2"/>
              </a:rPr>
              <a:t>https://nanonets.com/image-recognition</a:t>
            </a:r>
          </a:p>
          <a:p>
            <a:pPr>
              <a:lnSpc>
                <a:spcPts val="3640"/>
              </a:lnSpc>
            </a:pPr>
          </a:p>
          <a:p>
            <a:pPr>
              <a:lnSpc>
                <a:spcPts val="3640"/>
              </a:lnSpc>
            </a:pP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52.xml><?xml version="1.0" encoding="utf-8"?>
<p:sld xmlns:p="http://schemas.openxmlformats.org/presentationml/2006/main" xmlns:a="http://schemas.openxmlformats.org/drawingml/2006/main" xmlns:r="http://schemas.openxmlformats.org/officeDocument/2006/relationships">
  <p:cSld>
    <p:bg>
      <p:bgPr>
        <a:solidFill>
          <a:srgbClr val="ECF0F3"/>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32140" y="6864101"/>
            <a:ext cx="1792167" cy="1845865"/>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3425664" y="1548245"/>
            <a:ext cx="1406779" cy="1448929"/>
          </a:xfrm>
          <a:prstGeom prst="rect">
            <a:avLst/>
          </a:prstGeom>
        </p:spPr>
      </p:pic>
      <p:pic>
        <p:nvPicPr>
          <p:cNvPr name="Picture 4" id="4"/>
          <p:cNvPicPr>
            <a:picLocks noChangeAspect="true"/>
          </p:cNvPicPr>
          <p:nvPr/>
        </p:nvPicPr>
        <p:blipFill>
          <a:blip r:embed="rId4"/>
          <a:srcRect l="0" t="13905" r="0" b="1795"/>
          <a:stretch>
            <a:fillRect/>
          </a:stretch>
        </p:blipFill>
        <p:spPr>
          <a:xfrm flipH="false" flipV="false" rot="0">
            <a:off x="0" y="9539915"/>
            <a:ext cx="4374869" cy="747085"/>
          </a:xfrm>
          <a:prstGeom prst="rect">
            <a:avLst/>
          </a:prstGeom>
        </p:spPr>
      </p:pic>
      <p:grpSp>
        <p:nvGrpSpPr>
          <p:cNvPr name="Group 5" id="5"/>
          <p:cNvGrpSpPr>
            <a:grpSpLocks noChangeAspect="true"/>
          </p:cNvGrpSpPr>
          <p:nvPr/>
        </p:nvGrpSpPr>
        <p:grpSpPr>
          <a:xfrm rot="0">
            <a:off x="1632140" y="1028700"/>
            <a:ext cx="5246391" cy="5246370"/>
            <a:chOff x="0" y="0"/>
            <a:chExt cx="6350000" cy="6349975"/>
          </a:xfrm>
        </p:grpSpPr>
        <p:sp>
          <p:nvSpPr>
            <p:cNvPr name="Freeform 6" id="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r="-4" t="-16645" b="-16695"/>
              </a:stretch>
            </a:blipFill>
          </p:spPr>
        </p:sp>
      </p:grpSp>
      <p:sp>
        <p:nvSpPr>
          <p:cNvPr name="TextBox 7" id="7"/>
          <p:cNvSpPr txBox="true"/>
          <p:nvPr/>
        </p:nvSpPr>
        <p:spPr>
          <a:xfrm rot="0">
            <a:off x="6521600" y="4786529"/>
            <a:ext cx="8720418" cy="1065657"/>
          </a:xfrm>
          <a:prstGeom prst="rect">
            <a:avLst/>
          </a:prstGeom>
        </p:spPr>
        <p:txBody>
          <a:bodyPr anchor="t" rtlCol="false" tIns="0" lIns="0" bIns="0" rIns="0">
            <a:spAutoFit/>
          </a:bodyPr>
          <a:lstStyle/>
          <a:p>
            <a:pPr algn="ctr">
              <a:lnSpc>
                <a:spcPts val="8424"/>
              </a:lnSpc>
            </a:pPr>
            <a:r>
              <a:rPr lang="en-US" sz="7200">
                <a:solidFill>
                  <a:srgbClr val="000000"/>
                </a:solidFill>
                <a:latin typeface="Open Sauce SemiBold"/>
              </a:rPr>
              <a:t>Jayathunga T.M.</a:t>
            </a:r>
          </a:p>
        </p:txBody>
      </p:sp>
      <p:sp>
        <p:nvSpPr>
          <p:cNvPr name="TextBox 8" id="8"/>
          <p:cNvSpPr txBox="true"/>
          <p:nvPr/>
        </p:nvSpPr>
        <p:spPr>
          <a:xfrm rot="0">
            <a:off x="7959459" y="7562561"/>
            <a:ext cx="5844699" cy="448310"/>
          </a:xfrm>
          <a:prstGeom prst="rect">
            <a:avLst/>
          </a:prstGeom>
        </p:spPr>
        <p:txBody>
          <a:bodyPr anchor="t" rtlCol="false" tIns="0" lIns="0" bIns="0" rIns="0">
            <a:spAutoFit/>
          </a:bodyPr>
          <a:lstStyle/>
          <a:p>
            <a:pPr algn="ctr">
              <a:lnSpc>
                <a:spcPts val="3639"/>
              </a:lnSpc>
            </a:pPr>
            <a:r>
              <a:rPr lang="en-US" sz="2599">
                <a:solidFill>
                  <a:srgbClr val="000000"/>
                </a:solidFill>
                <a:latin typeface="Canva Sans 1 Bold"/>
              </a:rPr>
              <a:t>INFORMATION TECHNOLOGY</a:t>
            </a:r>
          </a:p>
        </p:txBody>
      </p:sp>
      <p:sp>
        <p:nvSpPr>
          <p:cNvPr name="TextBox 9" id="9"/>
          <p:cNvSpPr txBox="true"/>
          <p:nvPr/>
        </p:nvSpPr>
        <p:spPr>
          <a:xfrm rot="0">
            <a:off x="6521600" y="6017571"/>
            <a:ext cx="8720418" cy="1065657"/>
          </a:xfrm>
          <a:prstGeom prst="rect">
            <a:avLst/>
          </a:prstGeom>
        </p:spPr>
        <p:txBody>
          <a:bodyPr anchor="t" rtlCol="false" tIns="0" lIns="0" bIns="0" rIns="0">
            <a:spAutoFit/>
          </a:bodyPr>
          <a:lstStyle/>
          <a:p>
            <a:pPr algn="ctr">
              <a:lnSpc>
                <a:spcPts val="8424"/>
              </a:lnSpc>
            </a:pPr>
            <a:r>
              <a:rPr lang="en-US" sz="7200">
                <a:solidFill>
                  <a:srgbClr val="000000"/>
                </a:solidFill>
                <a:latin typeface="Open Sauce SemiBold"/>
              </a:rPr>
              <a:t>IT20146238</a:t>
            </a:r>
          </a:p>
        </p:txBody>
      </p:sp>
      <p:sp>
        <p:nvSpPr>
          <p:cNvPr name="TextBox 10" id="10"/>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
        <p:nvSpPr>
          <p:cNvPr name="TextBox 11" id="11"/>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5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028700" y="2036004"/>
            <a:ext cx="5750608" cy="5750608"/>
          </a:xfrm>
          <a:prstGeom prst="rect">
            <a:avLst/>
          </a:prstGeom>
        </p:spPr>
      </p:pic>
      <p:sp>
        <p:nvSpPr>
          <p:cNvPr name="TextBox 4" id="4"/>
          <p:cNvSpPr txBox="true"/>
          <p:nvPr/>
        </p:nvSpPr>
        <p:spPr>
          <a:xfrm rot="0">
            <a:off x="6779308" y="3227923"/>
            <a:ext cx="11546506" cy="3195319"/>
          </a:xfrm>
          <a:prstGeom prst="rect">
            <a:avLst/>
          </a:prstGeom>
        </p:spPr>
        <p:txBody>
          <a:bodyPr anchor="t" rtlCol="false" tIns="0" lIns="0" bIns="0" rIns="0">
            <a:spAutoFit/>
          </a:bodyPr>
          <a:lstStyle/>
          <a:p>
            <a:pPr algn="ctr" marL="0" indent="0" lvl="0">
              <a:lnSpc>
                <a:spcPts val="12880"/>
              </a:lnSpc>
              <a:spcBef>
                <a:spcPct val="0"/>
              </a:spcBef>
            </a:pPr>
            <a:r>
              <a:rPr lang="en-US" sz="9200">
                <a:solidFill>
                  <a:srgbClr val="000000"/>
                </a:solidFill>
                <a:latin typeface="Canva Sans 2 Bold"/>
              </a:rPr>
              <a:t>Text-to-Speech (TTS) Synthersizer</a:t>
            </a:r>
          </a:p>
        </p:txBody>
      </p:sp>
      <p:sp>
        <p:nvSpPr>
          <p:cNvPr name="TextBox 5" id="5"/>
          <p:cNvSpPr txBox="true"/>
          <p:nvPr/>
        </p:nvSpPr>
        <p:spPr>
          <a:xfrm rot="0">
            <a:off x="5313194" y="510159"/>
            <a:ext cx="7863677"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INTRODUCTION</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7" id="7"/>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5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6574060" y="8093236"/>
            <a:ext cx="1446679" cy="1446679"/>
          </a:xfrm>
          <a:prstGeom prst="rect">
            <a:avLst/>
          </a:prstGeom>
        </p:spPr>
      </p:pic>
      <p:pic>
        <p:nvPicPr>
          <p:cNvPr name="Picture 4" id="4"/>
          <p:cNvPicPr>
            <a:picLocks noChangeAspect="true"/>
          </p:cNvPicPr>
          <p:nvPr/>
        </p:nvPicPr>
        <p:blipFill>
          <a:blip r:embed="rId5"/>
          <a:srcRect l="6976" t="0" r="6976" b="4732"/>
          <a:stretch>
            <a:fillRect/>
          </a:stretch>
        </p:blipFill>
        <p:spPr>
          <a:xfrm flipH="false" flipV="false" rot="0">
            <a:off x="11164496" y="4742561"/>
            <a:ext cx="6132904" cy="4074014"/>
          </a:xfrm>
          <a:prstGeom prst="rect">
            <a:avLst/>
          </a:prstGeom>
        </p:spPr>
      </p:pic>
      <p:sp>
        <p:nvSpPr>
          <p:cNvPr name="TextBox 5" id="5"/>
          <p:cNvSpPr txBox="true"/>
          <p:nvPr/>
        </p:nvSpPr>
        <p:spPr>
          <a:xfrm rot="0">
            <a:off x="1549295" y="1482448"/>
            <a:ext cx="7863677" cy="1065657"/>
          </a:xfrm>
          <a:prstGeom prst="rect">
            <a:avLst/>
          </a:prstGeom>
        </p:spPr>
        <p:txBody>
          <a:bodyPr anchor="t" rtlCol="false" tIns="0" lIns="0" bIns="0" rIns="0">
            <a:spAutoFit/>
          </a:bodyPr>
          <a:lstStyle/>
          <a:p>
            <a:pPr>
              <a:lnSpc>
                <a:spcPts val="8424"/>
              </a:lnSpc>
            </a:pPr>
            <a:r>
              <a:rPr lang="en-US" sz="7200">
                <a:solidFill>
                  <a:srgbClr val="000000"/>
                </a:solidFill>
                <a:latin typeface="Open Sauce SemiBold"/>
              </a:rPr>
              <a:t>BACKGROUND</a:t>
            </a:r>
          </a:p>
        </p:txBody>
      </p:sp>
      <p:sp>
        <p:nvSpPr>
          <p:cNvPr name="TextBox 6" id="6"/>
          <p:cNvSpPr txBox="true"/>
          <p:nvPr/>
        </p:nvSpPr>
        <p:spPr>
          <a:xfrm rot="0">
            <a:off x="1280323" y="3352519"/>
            <a:ext cx="16017077" cy="763269"/>
          </a:xfrm>
          <a:prstGeom prst="rect">
            <a:avLst/>
          </a:prstGeom>
        </p:spPr>
        <p:txBody>
          <a:bodyPr anchor="t" rtlCol="false" tIns="0" lIns="0" bIns="0" rIns="0">
            <a:spAutoFit/>
          </a:bodyPr>
          <a:lstStyle/>
          <a:p>
            <a:pPr marL="474986" indent="-237493" lvl="1">
              <a:lnSpc>
                <a:spcPts val="3080"/>
              </a:lnSpc>
              <a:buFont typeface="Arial"/>
              <a:buChar char="•"/>
            </a:pPr>
            <a:r>
              <a:rPr lang="en-US" sz="2200">
                <a:solidFill>
                  <a:srgbClr val="000000"/>
                </a:solidFill>
                <a:latin typeface="Canva Sans 2 Bold"/>
              </a:rPr>
              <a:t>TTS stands for Text-To-Speech, which is a technology that converts written text into spoken words. It's a useful tool for visually impaired people as well as others who prefer to listen to content instead of reading it.</a:t>
            </a:r>
          </a:p>
        </p:txBody>
      </p:sp>
      <p:sp>
        <p:nvSpPr>
          <p:cNvPr name="TextBox 7" id="7"/>
          <p:cNvSpPr txBox="true"/>
          <p:nvPr/>
        </p:nvSpPr>
        <p:spPr>
          <a:xfrm rot="0">
            <a:off x="1280323" y="4649189"/>
            <a:ext cx="9356399" cy="1544319"/>
          </a:xfrm>
          <a:prstGeom prst="rect">
            <a:avLst/>
          </a:prstGeom>
        </p:spPr>
        <p:txBody>
          <a:bodyPr anchor="t" rtlCol="false" tIns="0" lIns="0" bIns="0" rIns="0">
            <a:spAutoFit/>
          </a:bodyPr>
          <a:lstStyle/>
          <a:p>
            <a:pPr marL="474986" indent="-237493" lvl="1">
              <a:lnSpc>
                <a:spcPts val="3080"/>
              </a:lnSpc>
              <a:buFont typeface="Arial"/>
              <a:buChar char="•"/>
            </a:pPr>
            <a:r>
              <a:rPr lang="en-US" sz="2200">
                <a:solidFill>
                  <a:srgbClr val="000000"/>
                </a:solidFill>
                <a:latin typeface="Canva Sans 2 Bold"/>
              </a:rPr>
              <a:t>The main purpose of using Text to speech (TTS) technology is to give a blind person the ability to access the written text of a Sinhala book. This allows them to easily listen to the valuable content of Sinhala books.</a:t>
            </a:r>
          </a:p>
        </p:txBody>
      </p:sp>
      <p:sp>
        <p:nvSpPr>
          <p:cNvPr name="TextBox 8" id="8"/>
          <p:cNvSpPr txBox="true"/>
          <p:nvPr/>
        </p:nvSpPr>
        <p:spPr>
          <a:xfrm rot="0">
            <a:off x="1280323" y="6675433"/>
            <a:ext cx="9356399" cy="1153794"/>
          </a:xfrm>
          <a:prstGeom prst="rect">
            <a:avLst/>
          </a:prstGeom>
        </p:spPr>
        <p:txBody>
          <a:bodyPr anchor="t" rtlCol="false" tIns="0" lIns="0" bIns="0" rIns="0">
            <a:spAutoFit/>
          </a:bodyPr>
          <a:lstStyle/>
          <a:p>
            <a:pPr marL="474986" indent="-237493" lvl="1">
              <a:lnSpc>
                <a:spcPts val="3080"/>
              </a:lnSpc>
              <a:buFont typeface="Arial"/>
              <a:buChar char="•"/>
            </a:pPr>
            <a:r>
              <a:rPr lang="en-US" sz="2200">
                <a:solidFill>
                  <a:srgbClr val="000000"/>
                </a:solidFill>
                <a:latin typeface="Canva Sans 2 Bold"/>
              </a:rPr>
              <a:t>TTS technology allows the written text in a Sinhala book to be read out loud in a natural-sounding voice, which makes it easier for visually impaired people to understand the content.</a:t>
            </a:r>
          </a:p>
        </p:txBody>
      </p:sp>
      <p:sp>
        <p:nvSpPr>
          <p:cNvPr name="TextBox 9" id="9"/>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10" id="10"/>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5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graphicFrame>
        <p:nvGraphicFramePr>
          <p:cNvPr name="Table 3" id="3"/>
          <p:cNvGraphicFramePr>
            <a:graphicFrameLocks noGrp="true"/>
          </p:cNvGraphicFramePr>
          <p:nvPr/>
        </p:nvGraphicFramePr>
        <p:xfrm>
          <a:off x="2187435" y="2037235"/>
          <a:ext cx="13617230" cy="7040880"/>
        </p:xfrm>
        <a:graphic>
          <a:graphicData uri="http://schemas.openxmlformats.org/drawingml/2006/table">
            <a:tbl>
              <a:tblPr/>
              <a:tblGrid>
                <a:gridCol w="2269538"/>
                <a:gridCol w="2269538"/>
                <a:gridCol w="2269538"/>
                <a:gridCol w="2269538"/>
                <a:gridCol w="2269538"/>
                <a:gridCol w="2269538"/>
              </a:tblGrid>
              <a:tr h="1254564">
                <a:tc>
                  <a:txBody>
                    <a:bodyPr anchor="t" rtlCol="false"/>
                    <a:lstStyle/>
                    <a:p>
                      <a:pPr algn="ctr">
                        <a:lnSpc>
                          <a:spcPts val="2135"/>
                        </a:lnSpc>
                        <a:defRPr/>
                      </a:pPr>
                      <a:r>
                        <a:rPr lang="en-US" sz="1525">
                          <a:solidFill>
                            <a:srgbClr val="000000"/>
                          </a:solidFill>
                          <a:latin typeface="Montserrat Classic Bold"/>
                        </a:rPr>
                        <a:t>Application Reference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Montserrat Classic Bold"/>
                        </a:rPr>
                        <a:t>Highly accurate Sinhala TTS conversion system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Montserrat Classic Bold"/>
                        </a:rPr>
                        <a:t>Real time OCR text send to TTS synthesizer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r>
                        <a:rPr lang="en-US" sz="1525">
                          <a:solidFill>
                            <a:srgbClr val="000000"/>
                          </a:solidFill>
                          <a:latin typeface="Montserrat Classic Bold"/>
                        </a:rPr>
                        <a:t>Adjust the book reading Speed</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r>
                        <a:rPr lang="en-US" sz="1525">
                          <a:solidFill>
                            <a:srgbClr val="000000"/>
                          </a:solidFill>
                          <a:latin typeface="Montserrat Classic Bold"/>
                        </a:rPr>
                        <a:t>Support for Sinhala Language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r>
                        <a:rPr lang="en-US" sz="1525">
                          <a:solidFill>
                            <a:srgbClr val="000000"/>
                          </a:solidFill>
                          <a:latin typeface="Montserrat Classic Bold"/>
                        </a:rPr>
                        <a:t>Mobile Application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57263">
                <a:tc>
                  <a:txBody>
                    <a:bodyPr anchor="t" rtlCol="false"/>
                    <a:lstStyle/>
                    <a:p>
                      <a:pPr algn="ctr">
                        <a:lnSpc>
                          <a:spcPts val="2135"/>
                        </a:lnSpc>
                        <a:defRPr/>
                      </a:pPr>
                      <a:r>
                        <a:rPr lang="en-US" sz="1525">
                          <a:solidFill>
                            <a:srgbClr val="000000"/>
                          </a:solidFill>
                          <a:latin typeface="Montserrat Classic Bold"/>
                        </a:rPr>
                        <a:t>Research 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57263">
                <a:tc>
                  <a:txBody>
                    <a:bodyPr anchor="t" rtlCol="false"/>
                    <a:lstStyle/>
                    <a:p>
                      <a:pPr algn="ctr">
                        <a:lnSpc>
                          <a:spcPts val="2135"/>
                        </a:lnSpc>
                        <a:defRPr/>
                      </a:pPr>
                      <a:r>
                        <a:rPr lang="en-US" sz="1525">
                          <a:solidFill>
                            <a:srgbClr val="000000"/>
                          </a:solidFill>
                          <a:latin typeface="Montserrat Classic Bold"/>
                        </a:rPr>
                        <a:t>Research B</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57263">
                <a:tc>
                  <a:txBody>
                    <a:bodyPr anchor="t" rtlCol="false"/>
                    <a:lstStyle/>
                    <a:p>
                      <a:pPr algn="ctr">
                        <a:lnSpc>
                          <a:spcPts val="2135"/>
                        </a:lnSpc>
                        <a:defRPr/>
                      </a:pPr>
                      <a:r>
                        <a:rPr lang="en-US" sz="1525">
                          <a:solidFill>
                            <a:srgbClr val="000000"/>
                          </a:solidFill>
                          <a:latin typeface="Montserrat Classic Bold"/>
                        </a:rPr>
                        <a:t>Research 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57263">
                <a:tc>
                  <a:txBody>
                    <a:bodyPr anchor="t" rtlCol="false"/>
                    <a:lstStyle/>
                    <a:p>
                      <a:pPr algn="ctr">
                        <a:lnSpc>
                          <a:spcPts val="2135"/>
                        </a:lnSpc>
                        <a:defRPr/>
                      </a:pPr>
                      <a:r>
                        <a:rPr lang="en-US" sz="1525">
                          <a:solidFill>
                            <a:srgbClr val="000000"/>
                          </a:solidFill>
                          <a:latin typeface="Montserrat Classic Bold"/>
                        </a:rPr>
                        <a:t>Research D</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57263">
                <a:tc>
                  <a:txBody>
                    <a:bodyPr anchor="t" rtlCol="false"/>
                    <a:lstStyle/>
                    <a:p>
                      <a:pPr algn="ctr">
                        <a:lnSpc>
                          <a:spcPts val="2135"/>
                        </a:lnSpc>
                        <a:defRPr/>
                      </a:pPr>
                      <a:r>
                        <a:rPr lang="en-US" sz="1525">
                          <a:solidFill>
                            <a:srgbClr val="000000"/>
                          </a:solidFill>
                          <a:latin typeface="Montserrat Classic Bold"/>
                        </a:rPr>
                        <a:t>Proposed System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135"/>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pic>
        <p:nvPicPr>
          <p:cNvPr name="Picture 4" id="4"/>
          <p:cNvPicPr>
            <a:picLocks noChangeAspect="true"/>
          </p:cNvPicPr>
          <p:nvPr/>
        </p:nvPicPr>
        <p:blipFill>
          <a:blip r:embed="rId3"/>
          <a:srcRect l="0" t="0" r="0" b="0"/>
          <a:stretch>
            <a:fillRect/>
          </a:stretch>
        </p:blipFill>
        <p:spPr>
          <a:xfrm flipH="false" flipV="false" rot="0">
            <a:off x="9810521" y="5854735"/>
            <a:ext cx="583986" cy="595145"/>
          </a:xfrm>
          <a:prstGeom prst="rect">
            <a:avLst/>
          </a:prstGeom>
        </p:spPr>
      </p:pic>
      <p:pic>
        <p:nvPicPr>
          <p:cNvPr name="Picture 5" id="5"/>
          <p:cNvPicPr>
            <a:picLocks noChangeAspect="true"/>
          </p:cNvPicPr>
          <p:nvPr/>
        </p:nvPicPr>
        <p:blipFill>
          <a:blip r:embed="rId3"/>
          <a:srcRect l="0" t="0" r="0" b="0"/>
          <a:stretch>
            <a:fillRect/>
          </a:stretch>
        </p:blipFill>
        <p:spPr>
          <a:xfrm flipH="false" flipV="false" rot="0">
            <a:off x="12034128" y="5854735"/>
            <a:ext cx="583986" cy="595145"/>
          </a:xfrm>
          <a:prstGeom prst="rect">
            <a:avLst/>
          </a:prstGeom>
        </p:spPr>
      </p:pic>
      <p:pic>
        <p:nvPicPr>
          <p:cNvPr name="Picture 6" id="6"/>
          <p:cNvPicPr>
            <a:picLocks noChangeAspect="true"/>
          </p:cNvPicPr>
          <p:nvPr/>
        </p:nvPicPr>
        <p:blipFill>
          <a:blip r:embed="rId3"/>
          <a:srcRect l="0" t="0" r="0" b="0"/>
          <a:stretch>
            <a:fillRect/>
          </a:stretch>
        </p:blipFill>
        <p:spPr>
          <a:xfrm flipH="false" flipV="false" rot="0">
            <a:off x="14257734" y="3535653"/>
            <a:ext cx="583986" cy="595145"/>
          </a:xfrm>
          <a:prstGeom prst="rect">
            <a:avLst/>
          </a:prstGeom>
        </p:spPr>
      </p:pic>
      <p:pic>
        <p:nvPicPr>
          <p:cNvPr name="Picture 7" id="7"/>
          <p:cNvPicPr>
            <a:picLocks noChangeAspect="true"/>
          </p:cNvPicPr>
          <p:nvPr/>
        </p:nvPicPr>
        <p:blipFill>
          <a:blip r:embed="rId3"/>
          <a:srcRect l="0" t="0" r="0" b="0"/>
          <a:stretch>
            <a:fillRect/>
          </a:stretch>
        </p:blipFill>
        <p:spPr>
          <a:xfrm flipH="false" flipV="false" rot="0">
            <a:off x="14257734" y="4664198"/>
            <a:ext cx="583986" cy="595145"/>
          </a:xfrm>
          <a:prstGeom prst="rect">
            <a:avLst/>
          </a:prstGeom>
        </p:spPr>
      </p:pic>
      <p:pic>
        <p:nvPicPr>
          <p:cNvPr name="Picture 8" id="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5244763" y="8061960"/>
            <a:ext cx="768578" cy="714287"/>
          </a:xfrm>
          <a:prstGeom prst="rect">
            <a:avLst/>
          </a:prstGeom>
        </p:spPr>
      </p:pic>
      <p:sp>
        <p:nvSpPr>
          <p:cNvPr name="TextBox 9" id="9"/>
          <p:cNvSpPr txBox="true"/>
          <p:nvPr/>
        </p:nvSpPr>
        <p:spPr>
          <a:xfrm rot="0">
            <a:off x="5629052" y="348615"/>
            <a:ext cx="7029896" cy="1226820"/>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RESEARCH GAP</a:t>
            </a:r>
          </a:p>
        </p:txBody>
      </p:sp>
      <p:sp>
        <p:nvSpPr>
          <p:cNvPr name="TextBox 10" id="10"/>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11" id="11"/>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7482798" y="8061960"/>
            <a:ext cx="768578" cy="714287"/>
          </a:xfrm>
          <a:prstGeom prst="rect">
            <a:avLst/>
          </a:prstGeom>
        </p:spPr>
      </p:pic>
      <p:pic>
        <p:nvPicPr>
          <p:cNvPr name="Picture 13" id="1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987980" y="8061960"/>
            <a:ext cx="768578" cy="714287"/>
          </a:xfrm>
          <a:prstGeom prst="rect">
            <a:avLst/>
          </a:prstGeom>
        </p:spPr>
      </p:pic>
      <p:pic>
        <p:nvPicPr>
          <p:cNvPr name="Picture 14" id="1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4261507" y="8064686"/>
            <a:ext cx="768578" cy="714287"/>
          </a:xfrm>
          <a:prstGeom prst="rect">
            <a:avLst/>
          </a:prstGeom>
        </p:spPr>
      </p:pic>
      <p:pic>
        <p:nvPicPr>
          <p:cNvPr name="Picture 15" id="15"/>
          <p:cNvPicPr>
            <a:picLocks noChangeAspect="true"/>
          </p:cNvPicPr>
          <p:nvPr/>
        </p:nvPicPr>
        <p:blipFill>
          <a:blip r:embed="rId3"/>
          <a:srcRect l="0" t="0" r="0" b="0"/>
          <a:stretch>
            <a:fillRect/>
          </a:stretch>
        </p:blipFill>
        <p:spPr>
          <a:xfrm flipH="false" flipV="false" rot="0">
            <a:off x="14257734" y="5792743"/>
            <a:ext cx="583986" cy="595145"/>
          </a:xfrm>
          <a:prstGeom prst="rect">
            <a:avLst/>
          </a:prstGeom>
        </p:spPr>
      </p:pic>
      <p:pic>
        <p:nvPicPr>
          <p:cNvPr name="Picture 16" id="16"/>
          <p:cNvPicPr>
            <a:picLocks noChangeAspect="true"/>
          </p:cNvPicPr>
          <p:nvPr/>
        </p:nvPicPr>
        <p:blipFill>
          <a:blip r:embed="rId3"/>
          <a:srcRect l="0" t="0" r="0" b="0"/>
          <a:stretch>
            <a:fillRect/>
          </a:stretch>
        </p:blipFill>
        <p:spPr>
          <a:xfrm flipH="false" flipV="false" rot="0">
            <a:off x="14257734" y="6926615"/>
            <a:ext cx="583986" cy="595145"/>
          </a:xfrm>
          <a:prstGeom prst="rect">
            <a:avLst/>
          </a:prstGeom>
        </p:spPr>
      </p:pic>
      <p:pic>
        <p:nvPicPr>
          <p:cNvPr name="Picture 17" id="17"/>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9718226" y="8061960"/>
            <a:ext cx="768578" cy="714287"/>
          </a:xfrm>
          <a:prstGeom prst="rect">
            <a:avLst/>
          </a:prstGeom>
        </p:spPr>
      </p:pic>
      <p:pic>
        <p:nvPicPr>
          <p:cNvPr name="Picture 18" id="1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5300262" y="5795164"/>
            <a:ext cx="768578" cy="714287"/>
          </a:xfrm>
          <a:prstGeom prst="rect">
            <a:avLst/>
          </a:prstGeom>
        </p:spPr>
      </p:pic>
      <p:pic>
        <p:nvPicPr>
          <p:cNvPr name="Picture 19" id="19"/>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7536994" y="5795164"/>
            <a:ext cx="768578" cy="714287"/>
          </a:xfrm>
          <a:prstGeom prst="rect">
            <a:avLst/>
          </a:prstGeom>
        </p:spPr>
      </p:pic>
      <p:pic>
        <p:nvPicPr>
          <p:cNvPr name="Picture 20" id="20"/>
          <p:cNvPicPr>
            <a:picLocks noChangeAspect="true"/>
          </p:cNvPicPr>
          <p:nvPr/>
        </p:nvPicPr>
        <p:blipFill>
          <a:blip r:embed="rId3"/>
          <a:srcRect l="0" t="0" r="0" b="0"/>
          <a:stretch>
            <a:fillRect/>
          </a:stretch>
        </p:blipFill>
        <p:spPr>
          <a:xfrm flipH="false" flipV="false" rot="0">
            <a:off x="5337059" y="4664198"/>
            <a:ext cx="583986" cy="595145"/>
          </a:xfrm>
          <a:prstGeom prst="rect">
            <a:avLst/>
          </a:prstGeom>
        </p:spPr>
      </p:pic>
      <p:pic>
        <p:nvPicPr>
          <p:cNvPr name="Picture 21" id="21"/>
          <p:cNvPicPr>
            <a:picLocks noChangeAspect="true"/>
          </p:cNvPicPr>
          <p:nvPr/>
        </p:nvPicPr>
        <p:blipFill>
          <a:blip r:embed="rId3"/>
          <a:srcRect l="0" t="0" r="0" b="0"/>
          <a:stretch>
            <a:fillRect/>
          </a:stretch>
        </p:blipFill>
        <p:spPr>
          <a:xfrm flipH="false" flipV="false" rot="0">
            <a:off x="9810521" y="4664198"/>
            <a:ext cx="583986" cy="595145"/>
          </a:xfrm>
          <a:prstGeom prst="rect">
            <a:avLst/>
          </a:prstGeom>
        </p:spPr>
      </p:pic>
      <p:pic>
        <p:nvPicPr>
          <p:cNvPr name="Picture 22" id="2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7481494" y="4664198"/>
            <a:ext cx="768578" cy="714287"/>
          </a:xfrm>
          <a:prstGeom prst="rect">
            <a:avLst/>
          </a:prstGeom>
        </p:spPr>
      </p:pic>
      <p:pic>
        <p:nvPicPr>
          <p:cNvPr name="Picture 23" id="2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987980" y="4604627"/>
            <a:ext cx="768578" cy="714287"/>
          </a:xfrm>
          <a:prstGeom prst="rect">
            <a:avLst/>
          </a:prstGeom>
        </p:spPr>
      </p:pic>
      <p:pic>
        <p:nvPicPr>
          <p:cNvPr name="Picture 24" id="24"/>
          <p:cNvPicPr>
            <a:picLocks noChangeAspect="true"/>
          </p:cNvPicPr>
          <p:nvPr/>
        </p:nvPicPr>
        <p:blipFill>
          <a:blip r:embed="rId3"/>
          <a:srcRect l="0" t="0" r="0" b="0"/>
          <a:stretch>
            <a:fillRect/>
          </a:stretch>
        </p:blipFill>
        <p:spPr>
          <a:xfrm flipH="false" flipV="false" rot="0">
            <a:off x="7540610" y="3535653"/>
            <a:ext cx="583986" cy="595145"/>
          </a:xfrm>
          <a:prstGeom prst="rect">
            <a:avLst/>
          </a:prstGeom>
        </p:spPr>
      </p:pic>
      <p:pic>
        <p:nvPicPr>
          <p:cNvPr name="Picture 25" id="2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9718147" y="3476082"/>
            <a:ext cx="768578" cy="714287"/>
          </a:xfrm>
          <a:prstGeom prst="rect">
            <a:avLst/>
          </a:prstGeom>
        </p:spPr>
      </p:pic>
      <p:pic>
        <p:nvPicPr>
          <p:cNvPr name="Picture 26" id="2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987980" y="3535653"/>
            <a:ext cx="768578" cy="714287"/>
          </a:xfrm>
          <a:prstGeom prst="rect">
            <a:avLst/>
          </a:prstGeom>
        </p:spPr>
      </p:pic>
      <p:pic>
        <p:nvPicPr>
          <p:cNvPr name="Picture 27" id="27"/>
          <p:cNvPicPr>
            <a:picLocks noChangeAspect="true"/>
          </p:cNvPicPr>
          <p:nvPr/>
        </p:nvPicPr>
        <p:blipFill>
          <a:blip r:embed="rId3"/>
          <a:srcRect l="0" t="0" r="0" b="0"/>
          <a:stretch>
            <a:fillRect/>
          </a:stretch>
        </p:blipFill>
        <p:spPr>
          <a:xfrm flipH="false" flipV="false" rot="0">
            <a:off x="5337059" y="3535653"/>
            <a:ext cx="583986" cy="595145"/>
          </a:xfrm>
          <a:prstGeom prst="rect">
            <a:avLst/>
          </a:prstGeom>
        </p:spPr>
      </p:pic>
      <p:pic>
        <p:nvPicPr>
          <p:cNvPr name="Picture 28" id="2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5244763" y="6926615"/>
            <a:ext cx="768578" cy="714287"/>
          </a:xfrm>
          <a:prstGeom prst="rect">
            <a:avLst/>
          </a:prstGeom>
        </p:spPr>
      </p:pic>
      <p:pic>
        <p:nvPicPr>
          <p:cNvPr name="Picture 29" id="29"/>
          <p:cNvPicPr>
            <a:picLocks noChangeAspect="true"/>
          </p:cNvPicPr>
          <p:nvPr/>
        </p:nvPicPr>
        <p:blipFill>
          <a:blip r:embed="rId3"/>
          <a:srcRect l="0" t="0" r="0" b="0"/>
          <a:stretch>
            <a:fillRect/>
          </a:stretch>
        </p:blipFill>
        <p:spPr>
          <a:xfrm flipH="false" flipV="false" rot="0">
            <a:off x="7575094" y="6926130"/>
            <a:ext cx="583986" cy="595145"/>
          </a:xfrm>
          <a:prstGeom prst="rect">
            <a:avLst/>
          </a:prstGeom>
        </p:spPr>
      </p:pic>
      <p:pic>
        <p:nvPicPr>
          <p:cNvPr name="Picture 30" id="30"/>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987980" y="6958347"/>
            <a:ext cx="768578" cy="714287"/>
          </a:xfrm>
          <a:prstGeom prst="rect">
            <a:avLst/>
          </a:prstGeom>
        </p:spPr>
      </p:pic>
      <p:pic>
        <p:nvPicPr>
          <p:cNvPr name="Picture 31" id="31"/>
          <p:cNvPicPr>
            <a:picLocks noChangeAspect="true"/>
          </p:cNvPicPr>
          <p:nvPr/>
        </p:nvPicPr>
        <p:blipFill>
          <a:blip r:embed="rId3"/>
          <a:srcRect l="0" t="0" r="0" b="0"/>
          <a:stretch>
            <a:fillRect/>
          </a:stretch>
        </p:blipFill>
        <p:spPr>
          <a:xfrm flipH="false" flipV="false" rot="0">
            <a:off x="9810521" y="7102422"/>
            <a:ext cx="583986" cy="595145"/>
          </a:xfrm>
          <a:prstGeom prst="rect">
            <a:avLst/>
          </a:prstGeom>
        </p:spPr>
      </p:pic>
    </p:spTree>
  </p:cSld>
  <p:clrMapOvr>
    <a:masterClrMapping/>
  </p:clrMapOvr>
</p:sld>
</file>

<file path=ppt/slides/slide5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4651" r="0" b="4651"/>
          <a:stretch>
            <a:fillRect/>
          </a:stretch>
        </p:blipFill>
        <p:spPr>
          <a:xfrm flipH="false" flipV="false" rot="0">
            <a:off x="216639" y="2862337"/>
            <a:ext cx="7367028" cy="6681602"/>
          </a:xfrm>
          <a:prstGeom prst="rect">
            <a:avLst/>
          </a:prstGeom>
        </p:spPr>
      </p:pic>
      <p:sp>
        <p:nvSpPr>
          <p:cNvPr name="TextBox 4" id="4"/>
          <p:cNvSpPr txBox="true"/>
          <p:nvPr/>
        </p:nvSpPr>
        <p:spPr>
          <a:xfrm rot="0">
            <a:off x="4290619" y="566374"/>
            <a:ext cx="9908828" cy="1226820"/>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RESEARCH QUESTION</a:t>
            </a:r>
          </a:p>
        </p:txBody>
      </p:sp>
      <p:sp>
        <p:nvSpPr>
          <p:cNvPr name="TextBox 5" id="5"/>
          <p:cNvSpPr txBox="true"/>
          <p:nvPr/>
        </p:nvSpPr>
        <p:spPr>
          <a:xfrm rot="0">
            <a:off x="6311559" y="2980349"/>
            <a:ext cx="10687718" cy="466852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How effective is a mobile-based Sinhala book reader with a text-to-speech function in improving reading accessibility for visually impaired individuals in Sri Lanka, and what factors contribute to its effectiveness?</a:t>
            </a:r>
          </a:p>
          <a:p>
            <a:pPr>
              <a:lnSpc>
                <a:spcPts val="3079"/>
              </a:lnSpc>
            </a:pPr>
          </a:p>
          <a:p>
            <a:pPr marL="474979" indent="-237490" lvl="1">
              <a:lnSpc>
                <a:spcPts val="3079"/>
              </a:lnSpc>
              <a:buFont typeface="Arial"/>
              <a:buChar char="•"/>
            </a:pPr>
            <a:r>
              <a:rPr lang="en-US" sz="2199">
                <a:solidFill>
                  <a:srgbClr val="000000"/>
                </a:solidFill>
                <a:latin typeface="Canva Sans 2 Bold"/>
              </a:rPr>
              <a:t>What are the challenges and opportunities in designing and developing a mobile-based Sinhala book reader with a text-to-speech function that meets the needs of visually impaired individuals in Sri Lanka?</a:t>
            </a:r>
          </a:p>
          <a:p>
            <a:pPr>
              <a:lnSpc>
                <a:spcPts val="3079"/>
              </a:lnSpc>
            </a:pPr>
          </a:p>
          <a:p>
            <a:pPr marL="474979" indent="-237490" lvl="1">
              <a:lnSpc>
                <a:spcPts val="3079"/>
              </a:lnSpc>
              <a:buFont typeface="Arial"/>
              <a:buChar char="•"/>
            </a:pPr>
            <a:r>
              <a:rPr lang="en-US" sz="2199">
                <a:solidFill>
                  <a:srgbClr val="000000"/>
                </a:solidFill>
                <a:latin typeface="Canva Sans 2 Bold"/>
              </a:rPr>
              <a:t>How does the use of a mobile-based Sinhala book reader with a text-to-speech function affect the reading experience and satisfaction of visually impaired individuals in Sri Lanka, and how does it compare to other reading aids and tools currently available?</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7" id="7"/>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5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0649251" y="2559909"/>
            <a:ext cx="6610049" cy="6610049"/>
          </a:xfrm>
          <a:prstGeom prst="rect">
            <a:avLst/>
          </a:prstGeom>
        </p:spPr>
      </p:pic>
      <p:sp>
        <p:nvSpPr>
          <p:cNvPr name="TextBox 4" id="4"/>
          <p:cNvSpPr txBox="true"/>
          <p:nvPr/>
        </p:nvSpPr>
        <p:spPr>
          <a:xfrm rot="0">
            <a:off x="4442423" y="545469"/>
            <a:ext cx="9605218" cy="1226820"/>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RESEARCH PROBLEM</a:t>
            </a:r>
          </a:p>
        </p:txBody>
      </p:sp>
      <p:sp>
        <p:nvSpPr>
          <p:cNvPr name="TextBox 5" id="5"/>
          <p:cNvSpPr txBox="true"/>
          <p:nvPr/>
        </p:nvSpPr>
        <p:spPr>
          <a:xfrm rot="0">
            <a:off x="2914480" y="3058087"/>
            <a:ext cx="8649219" cy="4277995"/>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How to develop an accurate Sinhala text-to-speech conversion system that can handle the nuances of the Sinhala language?</a:t>
            </a:r>
          </a:p>
          <a:p>
            <a:pPr>
              <a:lnSpc>
                <a:spcPts val="3079"/>
              </a:lnSpc>
            </a:pPr>
          </a:p>
          <a:p>
            <a:pPr marL="474979" indent="-237490" lvl="1">
              <a:lnSpc>
                <a:spcPts val="3079"/>
              </a:lnSpc>
              <a:buFont typeface="Arial"/>
              <a:buChar char="•"/>
            </a:pPr>
            <a:r>
              <a:rPr lang="en-US" sz="2199">
                <a:solidFill>
                  <a:srgbClr val="000000"/>
                </a:solidFill>
                <a:latin typeface="Canva Sans 2 Bold"/>
              </a:rPr>
              <a:t>How to design a user-friendly interface for visually impaired individuals to access and interact with the mobile-based book reader?</a:t>
            </a:r>
          </a:p>
          <a:p>
            <a:pPr>
              <a:lnSpc>
                <a:spcPts val="3079"/>
              </a:lnSpc>
            </a:pPr>
          </a:p>
          <a:p>
            <a:pPr marL="474979" indent="-237490" lvl="1">
              <a:lnSpc>
                <a:spcPts val="3079"/>
              </a:lnSpc>
              <a:buFont typeface="Arial"/>
              <a:buChar char="•"/>
            </a:pPr>
            <a:r>
              <a:rPr lang="en-US" sz="2199">
                <a:solidFill>
                  <a:srgbClr val="000000"/>
                </a:solidFill>
                <a:latin typeface="Canva Sans 2 Bold"/>
              </a:rPr>
              <a:t>How to evaluate the effectiveness of the mobile-based Sinhala book reader in enhancing the reading experience of visually impaired individuals?</a:t>
            </a:r>
          </a:p>
        </p:txBody>
      </p:sp>
      <p:sp>
        <p:nvSpPr>
          <p:cNvPr name="TextBox 6" id="6"/>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7" id="7"/>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5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028700" y="2852154"/>
            <a:ext cx="16230600" cy="5220843"/>
          </a:xfrm>
          <a:prstGeom prst="rect">
            <a:avLst/>
          </a:prstGeom>
        </p:spPr>
      </p:pic>
      <p:sp>
        <p:nvSpPr>
          <p:cNvPr name="TextBox 4" id="4"/>
          <p:cNvSpPr txBox="true"/>
          <p:nvPr/>
        </p:nvSpPr>
        <p:spPr>
          <a:xfrm rot="0">
            <a:off x="6857011" y="367131"/>
            <a:ext cx="4776043" cy="1226820"/>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Objectives</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5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1287" b="0"/>
          <a:stretch>
            <a:fillRect/>
          </a:stretch>
        </p:blipFill>
        <p:spPr>
          <a:xfrm flipH="false" flipV="false" rot="0">
            <a:off x="4374869" y="1740046"/>
            <a:ext cx="8545031" cy="7653761"/>
          </a:xfrm>
          <a:prstGeom prst="rect">
            <a:avLst/>
          </a:prstGeom>
        </p:spPr>
      </p:pic>
      <p:sp>
        <p:nvSpPr>
          <p:cNvPr name="TextBox 4" id="4"/>
          <p:cNvSpPr txBox="true"/>
          <p:nvPr/>
        </p:nvSpPr>
        <p:spPr>
          <a:xfrm rot="0">
            <a:off x="1355178" y="367131"/>
            <a:ext cx="15779710"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METHODOLOGY SYSTEM DIAGRAM</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809730" y="493436"/>
            <a:ext cx="7232214" cy="1566544"/>
          </a:xfrm>
          <a:prstGeom prst="rect">
            <a:avLst/>
          </a:prstGeom>
        </p:spPr>
        <p:txBody>
          <a:bodyPr anchor="t" rtlCol="false" tIns="0" lIns="0" bIns="0" rIns="0">
            <a:spAutoFit/>
          </a:bodyPr>
          <a:lstStyle/>
          <a:p>
            <a:pPr algn="ctr" marL="0" indent="0" lvl="0">
              <a:lnSpc>
                <a:spcPts val="12880"/>
              </a:lnSpc>
              <a:spcBef>
                <a:spcPct val="0"/>
              </a:spcBef>
            </a:pPr>
            <a:r>
              <a:rPr lang="en-US" sz="9200">
                <a:solidFill>
                  <a:srgbClr val="000000"/>
                </a:solidFill>
                <a:latin typeface="Canva Sans 2 Bold"/>
              </a:rPr>
              <a:t>OBJECTIVES</a:t>
            </a:r>
          </a:p>
        </p:txBody>
      </p:sp>
      <p:pic>
        <p:nvPicPr>
          <p:cNvPr name="Picture 3" id="3"/>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1049316" y="0"/>
            <a:ext cx="12951223" cy="12951223"/>
          </a:xfrm>
          <a:prstGeom prst="rect">
            <a:avLst/>
          </a:prstGeom>
        </p:spPr>
      </p:pic>
      <p:grpSp>
        <p:nvGrpSpPr>
          <p:cNvPr name="Group 5" id="5"/>
          <p:cNvGrpSpPr/>
          <p:nvPr/>
        </p:nvGrpSpPr>
        <p:grpSpPr>
          <a:xfrm rot="0">
            <a:off x="11706243" y="7866227"/>
            <a:ext cx="4544988" cy="1198224"/>
            <a:chOff x="0" y="0"/>
            <a:chExt cx="6059984" cy="1597632"/>
          </a:xfrm>
        </p:grpSpPr>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0" y="0"/>
              <a:ext cx="6059984" cy="1597632"/>
            </a:xfrm>
            <a:prstGeom prst="rect">
              <a:avLst/>
            </a:prstGeom>
          </p:spPr>
        </p:pic>
        <p:pic>
          <p:nvPicPr>
            <p:cNvPr name="Picture 7" id="7"/>
            <p:cNvPicPr>
              <a:picLocks noChangeAspect="true"/>
            </p:cNvPicPr>
            <p:nvPr/>
          </p:nvPicPr>
          <p:blipFill>
            <a:blip r:embed="rId7"/>
            <a:srcRect l="0" t="62" r="0" b="62"/>
            <a:stretch>
              <a:fillRect/>
            </a:stretch>
          </p:blipFill>
          <p:spPr>
            <a:xfrm flipH="false" flipV="false" rot="0">
              <a:off x="210783" y="200795"/>
              <a:ext cx="1197538" cy="1196041"/>
            </a:xfrm>
            <a:prstGeom prst="rect">
              <a:avLst/>
            </a:prstGeom>
          </p:spPr>
        </p:pic>
      </p:grpSp>
      <p:grpSp>
        <p:nvGrpSpPr>
          <p:cNvPr name="Group 8" id="8"/>
          <p:cNvGrpSpPr/>
          <p:nvPr/>
        </p:nvGrpSpPr>
        <p:grpSpPr>
          <a:xfrm rot="0">
            <a:off x="11673683" y="3298916"/>
            <a:ext cx="4544988" cy="1198224"/>
            <a:chOff x="0" y="0"/>
            <a:chExt cx="6059984" cy="1597632"/>
          </a:xfrm>
        </p:grpSpPr>
        <p:pic>
          <p:nvPicPr>
            <p:cNvPr name="Picture 9" id="9"/>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0" y="0"/>
              <a:ext cx="6059984" cy="1597632"/>
            </a:xfrm>
            <a:prstGeom prst="rect">
              <a:avLst/>
            </a:prstGeom>
          </p:spPr>
        </p:pic>
        <p:pic>
          <p:nvPicPr>
            <p:cNvPr name="Picture 10" id="10"/>
            <p:cNvPicPr>
              <a:picLocks noChangeAspect="true"/>
            </p:cNvPicPr>
            <p:nvPr/>
          </p:nvPicPr>
          <p:blipFill>
            <a:blip r:embed="rId8"/>
            <a:srcRect l="0" t="62" r="0" b="62"/>
            <a:stretch>
              <a:fillRect/>
            </a:stretch>
          </p:blipFill>
          <p:spPr>
            <a:xfrm flipH="false" flipV="false" rot="0">
              <a:off x="210783" y="200795"/>
              <a:ext cx="1197538" cy="1196041"/>
            </a:xfrm>
            <a:prstGeom prst="rect">
              <a:avLst/>
            </a:prstGeom>
          </p:spPr>
        </p:pic>
      </p:grpSp>
      <p:grpSp>
        <p:nvGrpSpPr>
          <p:cNvPr name="Group 11" id="11"/>
          <p:cNvGrpSpPr/>
          <p:nvPr/>
        </p:nvGrpSpPr>
        <p:grpSpPr>
          <a:xfrm rot="0">
            <a:off x="11049316" y="6344153"/>
            <a:ext cx="4544988" cy="1198224"/>
            <a:chOff x="0" y="0"/>
            <a:chExt cx="6059984" cy="1597632"/>
          </a:xfrm>
        </p:grpSpPr>
        <p:pic>
          <p:nvPicPr>
            <p:cNvPr name="Picture 12" id="12"/>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0" y="0"/>
              <a:ext cx="6059984" cy="1597632"/>
            </a:xfrm>
            <a:prstGeom prst="rect">
              <a:avLst/>
            </a:prstGeom>
          </p:spPr>
        </p:pic>
        <p:pic>
          <p:nvPicPr>
            <p:cNvPr name="Picture 13" id="13"/>
            <p:cNvPicPr>
              <a:picLocks noChangeAspect="true"/>
            </p:cNvPicPr>
            <p:nvPr/>
          </p:nvPicPr>
          <p:blipFill>
            <a:blip r:embed="rId9"/>
            <a:srcRect l="0" t="62" r="0" b="62"/>
            <a:stretch>
              <a:fillRect/>
            </a:stretch>
          </p:blipFill>
          <p:spPr>
            <a:xfrm flipH="false" flipV="false" rot="0">
              <a:off x="210783" y="200795"/>
              <a:ext cx="1197538" cy="1196041"/>
            </a:xfrm>
            <a:prstGeom prst="rect">
              <a:avLst/>
            </a:prstGeom>
          </p:spPr>
        </p:pic>
      </p:grpSp>
      <p:grpSp>
        <p:nvGrpSpPr>
          <p:cNvPr name="Group 14" id="14"/>
          <p:cNvGrpSpPr/>
          <p:nvPr/>
        </p:nvGrpSpPr>
        <p:grpSpPr>
          <a:xfrm rot="0">
            <a:off x="11049316" y="4820990"/>
            <a:ext cx="4544988" cy="1198224"/>
            <a:chOff x="0" y="0"/>
            <a:chExt cx="6059984" cy="1597632"/>
          </a:xfrm>
        </p:grpSpPr>
        <p:pic>
          <p:nvPicPr>
            <p:cNvPr name="Picture 15" id="15"/>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0" y="0"/>
              <a:ext cx="6059984" cy="1597632"/>
            </a:xfrm>
            <a:prstGeom prst="rect">
              <a:avLst/>
            </a:prstGeom>
          </p:spPr>
        </p:pic>
        <p:pic>
          <p:nvPicPr>
            <p:cNvPr name="Picture 16" id="16"/>
            <p:cNvPicPr>
              <a:picLocks noChangeAspect="true"/>
            </p:cNvPicPr>
            <p:nvPr/>
          </p:nvPicPr>
          <p:blipFill>
            <a:blip r:embed="rId10"/>
            <a:srcRect l="0" t="62" r="0" b="62"/>
            <a:stretch>
              <a:fillRect/>
            </a:stretch>
          </p:blipFill>
          <p:spPr>
            <a:xfrm flipH="false" flipV="false" rot="0">
              <a:off x="210783" y="200795"/>
              <a:ext cx="1197538" cy="1196041"/>
            </a:xfrm>
            <a:prstGeom prst="rect">
              <a:avLst/>
            </a:prstGeom>
          </p:spPr>
        </p:pic>
      </p:grpSp>
      <p:sp>
        <p:nvSpPr>
          <p:cNvPr name="TextBox 17" id="17"/>
          <p:cNvSpPr txBox="true"/>
          <p:nvPr/>
        </p:nvSpPr>
        <p:spPr>
          <a:xfrm rot="0">
            <a:off x="2708314" y="2578016"/>
            <a:ext cx="5639158" cy="887095"/>
          </a:xfrm>
          <a:prstGeom prst="rect">
            <a:avLst/>
          </a:prstGeom>
        </p:spPr>
        <p:txBody>
          <a:bodyPr anchor="t" rtlCol="false" tIns="0" lIns="0" bIns="0" rIns="0">
            <a:spAutoFit/>
          </a:bodyPr>
          <a:lstStyle/>
          <a:p>
            <a:pPr algn="ctr" marL="0" indent="0" lvl="0">
              <a:lnSpc>
                <a:spcPts val="7279"/>
              </a:lnSpc>
              <a:spcBef>
                <a:spcPct val="0"/>
              </a:spcBef>
            </a:pPr>
            <a:r>
              <a:rPr lang="en-US" sz="5199">
                <a:solidFill>
                  <a:srgbClr val="000000"/>
                </a:solidFill>
                <a:latin typeface="Canva Sans 2 Bold"/>
              </a:rPr>
              <a:t>MAIN OBJECTIVE</a:t>
            </a:r>
          </a:p>
        </p:txBody>
      </p:sp>
      <p:sp>
        <p:nvSpPr>
          <p:cNvPr name="TextBox 18" id="18"/>
          <p:cNvSpPr txBox="true"/>
          <p:nvPr/>
        </p:nvSpPr>
        <p:spPr>
          <a:xfrm rot="0">
            <a:off x="2692356" y="4192697"/>
            <a:ext cx="5887167" cy="3496944"/>
          </a:xfrm>
          <a:prstGeom prst="rect">
            <a:avLst/>
          </a:prstGeom>
        </p:spPr>
        <p:txBody>
          <a:bodyPr anchor="t" rtlCol="false" tIns="0" lIns="0" bIns="0" rIns="0">
            <a:spAutoFit/>
          </a:bodyPr>
          <a:lstStyle/>
          <a:p>
            <a:pPr marL="474986" indent="-237493" lvl="1">
              <a:lnSpc>
                <a:spcPts val="3080"/>
              </a:lnSpc>
              <a:buFont typeface="Arial"/>
              <a:buChar char="•"/>
            </a:pPr>
            <a:r>
              <a:rPr lang="en-US" sz="2200">
                <a:solidFill>
                  <a:srgbClr val="000000"/>
                </a:solidFill>
                <a:latin typeface="Canva Sans 2 Bold"/>
              </a:rPr>
              <a:t>The primary purpose of creating a Sinhala book reader for visually impaired individuals is to enable them to access literature in their mother tongue. </a:t>
            </a:r>
          </a:p>
          <a:p>
            <a:pPr marL="0" indent="0" lvl="0">
              <a:lnSpc>
                <a:spcPts val="3080"/>
              </a:lnSpc>
              <a:spcBef>
                <a:spcPct val="0"/>
              </a:spcBef>
            </a:pPr>
          </a:p>
          <a:p>
            <a:pPr marL="474986" indent="-237493" lvl="1">
              <a:lnSpc>
                <a:spcPts val="3080"/>
              </a:lnSpc>
              <a:buFont typeface="Arial"/>
              <a:buChar char="•"/>
            </a:pPr>
            <a:r>
              <a:rPr lang="en-US" sz="2200" u="none">
                <a:solidFill>
                  <a:srgbClr val="000000"/>
                </a:solidFill>
                <a:latin typeface="Canva Sans 2 Bold"/>
              </a:rPr>
              <a:t>This initiative aims to improve their literacy and promote their integration into society.</a:t>
            </a:r>
          </a:p>
        </p:txBody>
      </p:sp>
      <p:sp>
        <p:nvSpPr>
          <p:cNvPr name="TextBox 19" id="19"/>
          <p:cNvSpPr txBox="true"/>
          <p:nvPr/>
        </p:nvSpPr>
        <p:spPr>
          <a:xfrm rot="0">
            <a:off x="12948740" y="8151977"/>
            <a:ext cx="3302491" cy="646557"/>
          </a:xfrm>
          <a:prstGeom prst="rect">
            <a:avLst/>
          </a:prstGeom>
        </p:spPr>
        <p:txBody>
          <a:bodyPr anchor="t" rtlCol="false" tIns="0" lIns="0" bIns="0" rIns="0">
            <a:spAutoFit/>
          </a:bodyPr>
          <a:lstStyle/>
          <a:p>
            <a:pPr>
              <a:lnSpc>
                <a:spcPts val="2573"/>
              </a:lnSpc>
            </a:pPr>
            <a:r>
              <a:rPr lang="en-US" sz="2199">
                <a:solidFill>
                  <a:srgbClr val="FFFFFF"/>
                </a:solidFill>
                <a:latin typeface="Open Sauce SemiBold"/>
              </a:rPr>
              <a:t>Text-to-Speech (TTS) Synthersizer</a:t>
            </a:r>
          </a:p>
        </p:txBody>
      </p:sp>
      <p:sp>
        <p:nvSpPr>
          <p:cNvPr name="TextBox 20" id="20"/>
          <p:cNvSpPr txBox="true"/>
          <p:nvPr/>
        </p:nvSpPr>
        <p:spPr>
          <a:xfrm rot="0">
            <a:off x="12714312" y="3579512"/>
            <a:ext cx="3259070" cy="646557"/>
          </a:xfrm>
          <a:prstGeom prst="rect">
            <a:avLst/>
          </a:prstGeom>
        </p:spPr>
        <p:txBody>
          <a:bodyPr anchor="t" rtlCol="false" tIns="0" lIns="0" bIns="0" rIns="0">
            <a:spAutoFit/>
          </a:bodyPr>
          <a:lstStyle/>
          <a:p>
            <a:pPr>
              <a:lnSpc>
                <a:spcPts val="2573"/>
              </a:lnSpc>
            </a:pPr>
            <a:r>
              <a:rPr lang="en-US" sz="2199">
                <a:solidFill>
                  <a:srgbClr val="FFFFFF"/>
                </a:solidFill>
                <a:latin typeface="Open Sauce SemiBold"/>
              </a:rPr>
              <a:t>Voice Navigation &amp; Object Identification</a:t>
            </a:r>
          </a:p>
        </p:txBody>
      </p:sp>
      <p:sp>
        <p:nvSpPr>
          <p:cNvPr name="TextBox 21" id="21"/>
          <p:cNvSpPr txBox="true"/>
          <p:nvPr/>
        </p:nvSpPr>
        <p:spPr>
          <a:xfrm rot="0">
            <a:off x="12248112" y="2284759"/>
            <a:ext cx="4003119" cy="688974"/>
          </a:xfrm>
          <a:prstGeom prst="rect">
            <a:avLst/>
          </a:prstGeom>
        </p:spPr>
        <p:txBody>
          <a:bodyPr anchor="t" rtlCol="false" tIns="0" lIns="0" bIns="0" rIns="0">
            <a:spAutoFit/>
          </a:bodyPr>
          <a:lstStyle/>
          <a:p>
            <a:pPr algn="ctr" marL="0" indent="0" lvl="0">
              <a:lnSpc>
                <a:spcPts val="5600"/>
              </a:lnSpc>
              <a:spcBef>
                <a:spcPct val="0"/>
              </a:spcBef>
            </a:pPr>
            <a:r>
              <a:rPr lang="en-US" sz="4000">
                <a:solidFill>
                  <a:srgbClr val="000000"/>
                </a:solidFill>
                <a:latin typeface="Canva Sans 2 Bold"/>
              </a:rPr>
              <a:t>SUB OBJECTIVE</a:t>
            </a:r>
          </a:p>
        </p:txBody>
      </p:sp>
      <p:sp>
        <p:nvSpPr>
          <p:cNvPr name="TextBox 22" id="22"/>
          <p:cNvSpPr txBox="true"/>
          <p:nvPr/>
        </p:nvSpPr>
        <p:spPr>
          <a:xfrm rot="0">
            <a:off x="12410817" y="6624749"/>
            <a:ext cx="2860138" cy="646557"/>
          </a:xfrm>
          <a:prstGeom prst="rect">
            <a:avLst/>
          </a:prstGeom>
        </p:spPr>
        <p:txBody>
          <a:bodyPr anchor="t" rtlCol="false" tIns="0" lIns="0" bIns="0" rIns="0">
            <a:spAutoFit/>
          </a:bodyPr>
          <a:lstStyle/>
          <a:p>
            <a:pPr>
              <a:lnSpc>
                <a:spcPts val="2573"/>
              </a:lnSpc>
            </a:pPr>
            <a:r>
              <a:rPr lang="en-US" sz="2199">
                <a:solidFill>
                  <a:srgbClr val="FFFFFF"/>
                </a:solidFill>
                <a:latin typeface="Open Sauce SemiBold"/>
              </a:rPr>
              <a:t>Image conversion into Sinhala text</a:t>
            </a:r>
          </a:p>
        </p:txBody>
      </p:sp>
      <p:sp>
        <p:nvSpPr>
          <p:cNvPr name="TextBox 23" id="23"/>
          <p:cNvSpPr txBox="true"/>
          <p:nvPr/>
        </p:nvSpPr>
        <p:spPr>
          <a:xfrm rot="0">
            <a:off x="12410817" y="5101586"/>
            <a:ext cx="3070719" cy="646557"/>
          </a:xfrm>
          <a:prstGeom prst="rect">
            <a:avLst/>
          </a:prstGeom>
        </p:spPr>
        <p:txBody>
          <a:bodyPr anchor="t" rtlCol="false" tIns="0" lIns="0" bIns="0" rIns="0">
            <a:spAutoFit/>
          </a:bodyPr>
          <a:lstStyle/>
          <a:p>
            <a:pPr>
              <a:lnSpc>
                <a:spcPts val="2573"/>
              </a:lnSpc>
            </a:pPr>
            <a:r>
              <a:rPr lang="en-US" sz="2199">
                <a:solidFill>
                  <a:srgbClr val="FFFFFF"/>
                </a:solidFill>
                <a:latin typeface="Open Sauce SemiBold"/>
              </a:rPr>
              <a:t>Optical Character Recognition (OCR)</a:t>
            </a:r>
          </a:p>
        </p:txBody>
      </p:sp>
      <p:sp>
        <p:nvSpPr>
          <p:cNvPr name="TextBox 24" id="24"/>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6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2550254" y="3473744"/>
            <a:ext cx="1349163" cy="1669756"/>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13073643" y="7283827"/>
            <a:ext cx="2215124" cy="2215124"/>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15394095" y="5883999"/>
            <a:ext cx="1666818" cy="1666818"/>
          </a:xfrm>
          <a:prstGeom prst="rect">
            <a:avLst/>
          </a:prstGeom>
        </p:spPr>
      </p:pic>
      <p:pic>
        <p:nvPicPr>
          <p:cNvPr name="Picture 6" id="6"/>
          <p:cNvPicPr>
            <a:picLocks noChangeAspect="true"/>
          </p:cNvPicPr>
          <p:nvPr/>
        </p:nvPicPr>
        <p:blipFill>
          <a:blip r:embed="rId6"/>
          <a:srcRect l="0" t="0" r="0" b="0"/>
          <a:stretch>
            <a:fillRect/>
          </a:stretch>
        </p:blipFill>
        <p:spPr>
          <a:xfrm flipH="false" flipV="false" rot="0">
            <a:off x="15183438" y="2595701"/>
            <a:ext cx="1877474" cy="1756086"/>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11523991" y="5565997"/>
            <a:ext cx="1565430" cy="1565430"/>
          </a:xfrm>
          <a:prstGeom prst="rect">
            <a:avLst/>
          </a:prstGeom>
        </p:spPr>
      </p:pic>
      <p:pic>
        <p:nvPicPr>
          <p:cNvPr name="Picture 8" id="8"/>
          <p:cNvPicPr>
            <a:picLocks noChangeAspect="true"/>
          </p:cNvPicPr>
          <p:nvPr/>
        </p:nvPicPr>
        <p:blipFill>
          <a:blip r:embed="rId8"/>
          <a:srcRect l="0" t="0" r="0" b="0"/>
          <a:stretch>
            <a:fillRect/>
          </a:stretch>
        </p:blipFill>
        <p:spPr>
          <a:xfrm flipH="false" flipV="false" rot="0">
            <a:off x="9681436" y="7131427"/>
            <a:ext cx="1524671" cy="1524671"/>
          </a:xfrm>
          <a:prstGeom prst="rect">
            <a:avLst/>
          </a:prstGeom>
        </p:spPr>
      </p:pic>
      <p:pic>
        <p:nvPicPr>
          <p:cNvPr name="Picture 9" id="9"/>
          <p:cNvPicPr>
            <a:picLocks noChangeAspect="true"/>
          </p:cNvPicPr>
          <p:nvPr/>
        </p:nvPicPr>
        <p:blipFill>
          <a:blip r:embed="rId9"/>
          <a:srcRect l="0" t="0" r="0" b="0"/>
          <a:stretch>
            <a:fillRect/>
          </a:stretch>
        </p:blipFill>
        <p:spPr>
          <a:xfrm flipH="false" flipV="false" rot="0">
            <a:off x="10142031" y="2545921"/>
            <a:ext cx="1655871" cy="1762701"/>
          </a:xfrm>
          <a:prstGeom prst="rect">
            <a:avLst/>
          </a:prstGeom>
        </p:spPr>
      </p:pic>
      <p:pic>
        <p:nvPicPr>
          <p:cNvPr name="Picture 10" id="10"/>
          <p:cNvPicPr>
            <a:picLocks noChangeAspect="true"/>
          </p:cNvPicPr>
          <p:nvPr/>
        </p:nvPicPr>
        <p:blipFill>
          <a:blip r:embed="rId10"/>
          <a:srcRect l="0" t="0" r="0" b="0"/>
          <a:stretch>
            <a:fillRect/>
          </a:stretch>
        </p:blipFill>
        <p:spPr>
          <a:xfrm flipH="false" flipV="false" rot="0">
            <a:off x="8166567" y="3900898"/>
            <a:ext cx="3029739" cy="3029739"/>
          </a:xfrm>
          <a:prstGeom prst="rect">
            <a:avLst/>
          </a:prstGeom>
        </p:spPr>
      </p:pic>
      <p:sp>
        <p:nvSpPr>
          <p:cNvPr name="TextBox 11" id="11"/>
          <p:cNvSpPr txBox="true"/>
          <p:nvPr/>
        </p:nvSpPr>
        <p:spPr>
          <a:xfrm rot="0">
            <a:off x="3582048" y="367131"/>
            <a:ext cx="11325969" cy="1226820"/>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TOOLS &amp; TECHNOLOGIES</a:t>
            </a:r>
          </a:p>
        </p:txBody>
      </p:sp>
      <p:sp>
        <p:nvSpPr>
          <p:cNvPr name="TextBox 12" id="12"/>
          <p:cNvSpPr txBox="true"/>
          <p:nvPr/>
        </p:nvSpPr>
        <p:spPr>
          <a:xfrm rot="0">
            <a:off x="3110487" y="2952872"/>
            <a:ext cx="5440976" cy="598106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Canva Sans 2"/>
              </a:rPr>
              <a:t>Android Studio</a:t>
            </a:r>
          </a:p>
          <a:p>
            <a:pPr marL="734059" indent="-367030" lvl="1">
              <a:lnSpc>
                <a:spcPts val="4759"/>
              </a:lnSpc>
              <a:buFont typeface="Arial"/>
              <a:buChar char="•"/>
            </a:pPr>
            <a:r>
              <a:rPr lang="en-US" sz="3399">
                <a:solidFill>
                  <a:srgbClr val="000000"/>
                </a:solidFill>
                <a:latin typeface="Canva Sans 2"/>
              </a:rPr>
              <a:t>Flutter</a:t>
            </a:r>
          </a:p>
          <a:p>
            <a:pPr marL="734059" indent="-367030" lvl="1">
              <a:lnSpc>
                <a:spcPts val="4759"/>
              </a:lnSpc>
              <a:buFont typeface="Arial"/>
              <a:buChar char="•"/>
            </a:pPr>
            <a:r>
              <a:rPr lang="en-US" sz="3399">
                <a:solidFill>
                  <a:srgbClr val="000000"/>
                </a:solidFill>
                <a:latin typeface="Canva Sans 2"/>
              </a:rPr>
              <a:t>Firebase</a:t>
            </a:r>
          </a:p>
          <a:p>
            <a:pPr marL="734059" indent="-367030" lvl="1">
              <a:lnSpc>
                <a:spcPts val="4759"/>
              </a:lnSpc>
              <a:buFont typeface="Arial"/>
              <a:buChar char="•"/>
            </a:pPr>
            <a:r>
              <a:rPr lang="en-US" sz="3399">
                <a:solidFill>
                  <a:srgbClr val="000000"/>
                </a:solidFill>
                <a:latin typeface="Canva Sans 2"/>
              </a:rPr>
              <a:t>Google API</a:t>
            </a:r>
          </a:p>
          <a:p>
            <a:pPr marL="734059" indent="-367030" lvl="1">
              <a:lnSpc>
                <a:spcPts val="4759"/>
              </a:lnSpc>
              <a:buFont typeface="Arial"/>
              <a:buChar char="•"/>
            </a:pPr>
            <a:r>
              <a:rPr lang="en-US" sz="3399">
                <a:solidFill>
                  <a:srgbClr val="000000"/>
                </a:solidFill>
                <a:latin typeface="Canva Sans 2"/>
              </a:rPr>
              <a:t>Flutter_tts</a:t>
            </a:r>
          </a:p>
          <a:p>
            <a:pPr marL="734059" indent="-367030" lvl="1">
              <a:lnSpc>
                <a:spcPts val="4759"/>
              </a:lnSpc>
              <a:buFont typeface="Arial"/>
              <a:buChar char="•"/>
            </a:pPr>
            <a:r>
              <a:rPr lang="en-US" sz="3399">
                <a:solidFill>
                  <a:srgbClr val="000000"/>
                </a:solidFill>
                <a:latin typeface="Canva Sans 2"/>
              </a:rPr>
              <a:t>TTS Engine</a:t>
            </a:r>
          </a:p>
          <a:p>
            <a:pPr marL="734059" indent="-367030" lvl="1">
              <a:lnSpc>
                <a:spcPts val="4759"/>
              </a:lnSpc>
              <a:buFont typeface="Arial"/>
              <a:buChar char="•"/>
            </a:pPr>
            <a:r>
              <a:rPr lang="en-US" sz="3399">
                <a:solidFill>
                  <a:srgbClr val="000000"/>
                </a:solidFill>
                <a:latin typeface="Canva Sans 2"/>
              </a:rPr>
              <a:t>Amazon Polly</a:t>
            </a:r>
          </a:p>
          <a:p>
            <a:pPr marL="734059" indent="-367030" lvl="1">
              <a:lnSpc>
                <a:spcPts val="4759"/>
              </a:lnSpc>
              <a:buFont typeface="Arial"/>
              <a:buChar char="•"/>
            </a:pPr>
            <a:r>
              <a:rPr lang="en-US" sz="3399">
                <a:solidFill>
                  <a:srgbClr val="000000"/>
                </a:solidFill>
                <a:latin typeface="Canva Sans 2"/>
              </a:rPr>
              <a:t>TensorFlow</a:t>
            </a:r>
          </a:p>
          <a:p>
            <a:pPr marL="734059" indent="-367030" lvl="1">
              <a:lnSpc>
                <a:spcPts val="4759"/>
              </a:lnSpc>
              <a:buFont typeface="Arial"/>
              <a:buChar char="•"/>
            </a:pPr>
            <a:r>
              <a:rPr lang="en-US" sz="3399">
                <a:solidFill>
                  <a:srgbClr val="000000"/>
                </a:solidFill>
                <a:latin typeface="Canva Sans 2"/>
              </a:rPr>
              <a:t>Natural Language Processing</a:t>
            </a:r>
          </a:p>
        </p:txBody>
      </p:sp>
      <p:sp>
        <p:nvSpPr>
          <p:cNvPr name="TextBox 13" id="13"/>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14" id="14"/>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6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9830" t="2849" r="14224" b="0"/>
          <a:stretch>
            <a:fillRect/>
          </a:stretch>
        </p:blipFill>
        <p:spPr>
          <a:xfrm flipH="false" flipV="false" rot="0">
            <a:off x="0" y="2432447"/>
            <a:ext cx="8939202" cy="6512201"/>
          </a:xfrm>
          <a:prstGeom prst="rect">
            <a:avLst/>
          </a:prstGeom>
        </p:spPr>
      </p:pic>
      <p:sp>
        <p:nvSpPr>
          <p:cNvPr name="TextBox 4" id="4"/>
          <p:cNvSpPr txBox="true"/>
          <p:nvPr/>
        </p:nvSpPr>
        <p:spPr>
          <a:xfrm rot="0">
            <a:off x="6243541" y="367131"/>
            <a:ext cx="6002982"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TECHNIQUES</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
        <p:nvSpPr>
          <p:cNvPr name="TextBox 7" id="7"/>
          <p:cNvSpPr txBox="true"/>
          <p:nvPr/>
        </p:nvSpPr>
        <p:spPr>
          <a:xfrm rot="0">
            <a:off x="9144000" y="2554187"/>
            <a:ext cx="7839899" cy="623062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User-centered design techniques can help to ensure that the app is designed with the needs of visually impaired users in mind.</a:t>
            </a:r>
          </a:p>
          <a:p>
            <a:pPr algn="ctr">
              <a:lnSpc>
                <a:spcPts val="3079"/>
              </a:lnSpc>
            </a:pPr>
          </a:p>
          <a:p>
            <a:pPr marL="474979" indent="-237490" lvl="1">
              <a:lnSpc>
                <a:spcPts val="3079"/>
              </a:lnSpc>
              <a:buFont typeface="Arial"/>
              <a:buChar char="•"/>
            </a:pPr>
            <a:r>
              <a:rPr lang="en-US" sz="2199">
                <a:solidFill>
                  <a:srgbClr val="000000"/>
                </a:solidFill>
                <a:latin typeface="Canva Sans 2 Bold"/>
              </a:rPr>
              <a:t>A</a:t>
            </a:r>
            <a:r>
              <a:rPr lang="en-US" sz="2199">
                <a:solidFill>
                  <a:srgbClr val="000000"/>
                </a:solidFill>
                <a:latin typeface="Canva Sans 2 Bold"/>
              </a:rPr>
              <a:t>gile software development techniques can allow for more flexible and iterative development of the app.</a:t>
            </a:r>
          </a:p>
          <a:p>
            <a:pPr>
              <a:lnSpc>
                <a:spcPts val="3079"/>
              </a:lnSpc>
            </a:pPr>
          </a:p>
          <a:p>
            <a:pPr marL="474979" indent="-237490" lvl="1">
              <a:lnSpc>
                <a:spcPts val="3079"/>
              </a:lnSpc>
              <a:buFont typeface="Arial"/>
              <a:buChar char="•"/>
            </a:pPr>
            <a:r>
              <a:rPr lang="en-US" sz="2199">
                <a:solidFill>
                  <a:srgbClr val="000000"/>
                </a:solidFill>
                <a:latin typeface="Canva Sans 2 Bold"/>
              </a:rPr>
              <a:t>Usability testing techniques like user testing can help to identify and address usability issues in the app.</a:t>
            </a:r>
          </a:p>
          <a:p>
            <a:pPr>
              <a:lnSpc>
                <a:spcPts val="3079"/>
              </a:lnSpc>
            </a:pPr>
          </a:p>
          <a:p>
            <a:pPr marL="474979" indent="-237490" lvl="1">
              <a:lnSpc>
                <a:spcPts val="3079"/>
              </a:lnSpc>
              <a:buFont typeface="Arial"/>
              <a:buChar char="•"/>
            </a:pPr>
            <a:r>
              <a:rPr lang="en-US" sz="2199">
                <a:solidFill>
                  <a:srgbClr val="000000"/>
                </a:solidFill>
                <a:latin typeface="Canva Sans 2 Bold"/>
              </a:rPr>
              <a:t>Continuous integration and deployment techniques can allow for more efficient and frequent updates to the app.</a:t>
            </a:r>
          </a:p>
          <a:p>
            <a:pPr>
              <a:lnSpc>
                <a:spcPts val="3079"/>
              </a:lnSpc>
            </a:pPr>
          </a:p>
          <a:p>
            <a:pPr marL="474979" indent="-237490" lvl="1">
              <a:lnSpc>
                <a:spcPts val="3079"/>
              </a:lnSpc>
              <a:buFont typeface="Arial"/>
              <a:buChar char="•"/>
            </a:pPr>
            <a:r>
              <a:rPr lang="en-US" sz="2199">
                <a:solidFill>
                  <a:srgbClr val="000000"/>
                </a:solidFill>
                <a:latin typeface="Canva Sans 2 Bold"/>
              </a:rPr>
              <a:t>Localization techniques can ensure that the app is properly adapted to the Sinhala language and culture.</a:t>
            </a:r>
          </a:p>
        </p:txBody>
      </p:sp>
    </p:spTree>
  </p:cSld>
  <p:clrMapOvr>
    <a:masterClrMapping/>
  </p:clrMapOvr>
</p:sld>
</file>

<file path=ppt/slides/slide6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5387" t="0" r="5387" b="0"/>
          <a:stretch>
            <a:fillRect/>
          </a:stretch>
        </p:blipFill>
        <p:spPr>
          <a:xfrm flipH="false" flipV="false" rot="0">
            <a:off x="7159966" y="4241619"/>
            <a:ext cx="3968067" cy="4113057"/>
          </a:xfrm>
          <a:prstGeom prst="rect">
            <a:avLst/>
          </a:prstGeom>
        </p:spPr>
      </p:pic>
      <p:sp>
        <p:nvSpPr>
          <p:cNvPr name="TextBox 4" id="4"/>
          <p:cNvSpPr txBox="true"/>
          <p:nvPr/>
        </p:nvSpPr>
        <p:spPr>
          <a:xfrm rot="0">
            <a:off x="202065" y="367131"/>
            <a:ext cx="18085935" cy="250315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FUNCTIONAL &amp; NON-FUNCTIONAL REQUIREMENT</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
        <p:nvSpPr>
          <p:cNvPr name="TextBox 7" id="7"/>
          <p:cNvSpPr txBox="true"/>
          <p:nvPr/>
        </p:nvSpPr>
        <p:spPr>
          <a:xfrm rot="0">
            <a:off x="3059948" y="3270930"/>
            <a:ext cx="2390775" cy="613410"/>
          </a:xfrm>
          <a:prstGeom prst="rect">
            <a:avLst/>
          </a:prstGeom>
        </p:spPr>
        <p:txBody>
          <a:bodyPr anchor="t" rtlCol="false" tIns="0" lIns="0" bIns="0" rIns="0">
            <a:spAutoFit/>
          </a:bodyPr>
          <a:lstStyle/>
          <a:p>
            <a:pPr algn="ctr" marL="0" indent="0" lvl="0">
              <a:lnSpc>
                <a:spcPts val="5040"/>
              </a:lnSpc>
              <a:spcBef>
                <a:spcPct val="0"/>
              </a:spcBef>
            </a:pPr>
            <a:r>
              <a:rPr lang="en-US" sz="3600">
                <a:solidFill>
                  <a:srgbClr val="000000"/>
                </a:solidFill>
                <a:latin typeface="Canva Sans 2 Bold"/>
              </a:rPr>
              <a:t>Functional</a:t>
            </a:r>
          </a:p>
        </p:txBody>
      </p:sp>
      <p:sp>
        <p:nvSpPr>
          <p:cNvPr name="TextBox 8" id="8"/>
          <p:cNvSpPr txBox="true"/>
          <p:nvPr/>
        </p:nvSpPr>
        <p:spPr>
          <a:xfrm rot="0">
            <a:off x="12485032" y="3270930"/>
            <a:ext cx="3499396" cy="613410"/>
          </a:xfrm>
          <a:prstGeom prst="rect">
            <a:avLst/>
          </a:prstGeom>
        </p:spPr>
        <p:txBody>
          <a:bodyPr anchor="t" rtlCol="false" tIns="0" lIns="0" bIns="0" rIns="0">
            <a:spAutoFit/>
          </a:bodyPr>
          <a:lstStyle/>
          <a:p>
            <a:pPr algn="ctr" marL="0" indent="0" lvl="0">
              <a:lnSpc>
                <a:spcPts val="5040"/>
              </a:lnSpc>
              <a:spcBef>
                <a:spcPct val="0"/>
              </a:spcBef>
            </a:pPr>
            <a:r>
              <a:rPr lang="en-US" sz="3600">
                <a:solidFill>
                  <a:srgbClr val="000000"/>
                </a:solidFill>
                <a:latin typeface="Canva Sans 2 Bold"/>
              </a:rPr>
              <a:t>Non-Functional</a:t>
            </a:r>
          </a:p>
        </p:txBody>
      </p:sp>
      <p:sp>
        <p:nvSpPr>
          <p:cNvPr name="TextBox 9" id="9"/>
          <p:cNvSpPr txBox="true"/>
          <p:nvPr/>
        </p:nvSpPr>
        <p:spPr>
          <a:xfrm rot="0">
            <a:off x="638175" y="4071520"/>
            <a:ext cx="7702826" cy="5253355"/>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The mobile book rea</a:t>
            </a:r>
            <a:r>
              <a:rPr lang="en-US" sz="2199" u="none">
                <a:solidFill>
                  <a:srgbClr val="000000"/>
                </a:solidFill>
                <a:latin typeface="Canva Sans 2 Bold"/>
              </a:rPr>
              <a:t>der must have a high-quality text-to-speech (TTS) engine capable of accurately reading Sinhala text out loud.</a:t>
            </a:r>
          </a:p>
          <a:p>
            <a:pPr>
              <a:lnSpc>
                <a:spcPts val="3079"/>
              </a:lnSpc>
            </a:pPr>
          </a:p>
          <a:p>
            <a:pPr marL="474979" indent="-237490" lvl="1">
              <a:lnSpc>
                <a:spcPts val="3079"/>
              </a:lnSpc>
              <a:buFont typeface="Arial"/>
              <a:buChar char="•"/>
            </a:pPr>
            <a:r>
              <a:rPr lang="en-US" sz="2199" u="none">
                <a:solidFill>
                  <a:srgbClr val="000000"/>
                </a:solidFill>
                <a:latin typeface="Canva Sans 2 Bold"/>
              </a:rPr>
              <a:t>The TTS function must have adjustable speed settings so that visually impaired individual can adjust the reading speed according to their preferences.</a:t>
            </a:r>
          </a:p>
          <a:p>
            <a:pPr>
              <a:lnSpc>
                <a:spcPts val="3079"/>
              </a:lnSpc>
            </a:pPr>
          </a:p>
          <a:p>
            <a:pPr marL="474979" indent="-237490" lvl="1">
              <a:lnSpc>
                <a:spcPts val="3079"/>
              </a:lnSpc>
              <a:buFont typeface="Arial"/>
              <a:buChar char="•"/>
            </a:pPr>
            <a:r>
              <a:rPr lang="en-US" sz="2199" u="none">
                <a:solidFill>
                  <a:srgbClr val="000000"/>
                </a:solidFill>
                <a:latin typeface="Canva Sans 2 Bold"/>
              </a:rPr>
              <a:t>The TTS function should have a pause and resume feature so that the user can stop and start the reading at any time.</a:t>
            </a:r>
          </a:p>
          <a:p>
            <a:pPr marL="0" indent="0" lvl="0">
              <a:lnSpc>
                <a:spcPts val="4759"/>
              </a:lnSpc>
              <a:spcBef>
                <a:spcPct val="0"/>
              </a:spcBef>
            </a:pPr>
          </a:p>
        </p:txBody>
      </p:sp>
      <p:sp>
        <p:nvSpPr>
          <p:cNvPr name="TextBox 10" id="10"/>
          <p:cNvSpPr txBox="true"/>
          <p:nvPr/>
        </p:nvSpPr>
        <p:spPr>
          <a:xfrm rot="0">
            <a:off x="10885420" y="4071520"/>
            <a:ext cx="6747002" cy="4668520"/>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Performance: Responsive and seamless TTS conversion and navigation.</a:t>
            </a:r>
          </a:p>
          <a:p>
            <a:pPr>
              <a:lnSpc>
                <a:spcPts val="3079"/>
              </a:lnSpc>
            </a:pPr>
          </a:p>
          <a:p>
            <a:pPr marL="474979" indent="-237490" lvl="1">
              <a:lnSpc>
                <a:spcPts val="3079"/>
              </a:lnSpc>
              <a:buFont typeface="Arial"/>
              <a:buChar char="•"/>
            </a:pPr>
            <a:r>
              <a:rPr lang="en-US" sz="2199">
                <a:solidFill>
                  <a:srgbClr val="000000"/>
                </a:solidFill>
                <a:latin typeface="Canva Sans 2 Bold"/>
              </a:rPr>
              <a:t>Accessibility: The application should be accessible to visually impaired individuals and conform to accessibility guidelines.</a:t>
            </a:r>
          </a:p>
          <a:p>
            <a:pPr>
              <a:lnSpc>
                <a:spcPts val="3079"/>
              </a:lnSpc>
            </a:pPr>
          </a:p>
          <a:p>
            <a:pPr marL="474979" indent="-237490" lvl="1">
              <a:lnSpc>
                <a:spcPts val="3079"/>
              </a:lnSpc>
              <a:buFont typeface="Arial"/>
              <a:buChar char="•"/>
            </a:pPr>
            <a:r>
              <a:rPr lang="en-US" sz="2199">
                <a:solidFill>
                  <a:srgbClr val="000000"/>
                </a:solidFill>
                <a:latin typeface="Canva Sans 2 Bold"/>
              </a:rPr>
              <a:t>Reliability: The application should be reliable and provide consistent TTS conversion</a:t>
            </a:r>
          </a:p>
          <a:p>
            <a:pPr>
              <a:lnSpc>
                <a:spcPts val="3079"/>
              </a:lnSpc>
            </a:pPr>
            <a:r>
              <a:rPr lang="en-US" sz="2199">
                <a:solidFill>
                  <a:srgbClr val="000000"/>
                </a:solidFill>
                <a:latin typeface="Canva Sans 2 Bold"/>
              </a:rPr>
              <a:t>.</a:t>
            </a:r>
          </a:p>
          <a:p>
            <a:pPr marL="474979" indent="-237490" lvl="1">
              <a:lnSpc>
                <a:spcPts val="3079"/>
              </a:lnSpc>
              <a:buFont typeface="Arial"/>
              <a:buChar char="•"/>
            </a:pPr>
            <a:r>
              <a:rPr lang="en-US" sz="2199">
                <a:solidFill>
                  <a:srgbClr val="000000"/>
                </a:solidFill>
                <a:latin typeface="Canva Sans 2 Bold"/>
              </a:rPr>
              <a:t>Security: The application should be secure to protect user information and reading history.</a:t>
            </a:r>
          </a:p>
        </p:txBody>
      </p:sp>
    </p:spTree>
  </p:cSld>
  <p:clrMapOvr>
    <a:masterClrMapping/>
  </p:clrMapOvr>
</p:sld>
</file>

<file path=ppt/slides/slide6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3450" r="0" b="3450"/>
          <a:stretch>
            <a:fillRect/>
          </a:stretch>
        </p:blipFill>
        <p:spPr>
          <a:xfrm flipH="false" flipV="false" rot="0">
            <a:off x="9997109" y="2528228"/>
            <a:ext cx="8290891" cy="7011687"/>
          </a:xfrm>
          <a:prstGeom prst="rect">
            <a:avLst/>
          </a:prstGeom>
        </p:spPr>
      </p:pic>
      <p:sp>
        <p:nvSpPr>
          <p:cNvPr name="TextBox 4" id="4"/>
          <p:cNvSpPr txBox="true"/>
          <p:nvPr/>
        </p:nvSpPr>
        <p:spPr>
          <a:xfrm rot="0">
            <a:off x="202065" y="367131"/>
            <a:ext cx="18085935" cy="250315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SOFTWARE &amp; PERSONAL REQUIREMENTS</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
        <p:nvSpPr>
          <p:cNvPr name="TextBox 7" id="7"/>
          <p:cNvSpPr txBox="true"/>
          <p:nvPr/>
        </p:nvSpPr>
        <p:spPr>
          <a:xfrm rot="0">
            <a:off x="2014133" y="3280455"/>
            <a:ext cx="4482405" cy="537845"/>
          </a:xfrm>
          <a:prstGeom prst="rect">
            <a:avLst/>
          </a:prstGeom>
        </p:spPr>
        <p:txBody>
          <a:bodyPr anchor="t" rtlCol="false" tIns="0" lIns="0" bIns="0" rIns="0">
            <a:spAutoFit/>
          </a:bodyPr>
          <a:lstStyle/>
          <a:p>
            <a:pPr algn="ctr" marL="0" indent="0" lvl="0">
              <a:lnSpc>
                <a:spcPts val="4480"/>
              </a:lnSpc>
              <a:spcBef>
                <a:spcPct val="0"/>
              </a:spcBef>
            </a:pPr>
            <a:r>
              <a:rPr lang="en-US" sz="3200">
                <a:solidFill>
                  <a:srgbClr val="000000"/>
                </a:solidFill>
                <a:latin typeface="Canva Sans 2 Bold"/>
              </a:rPr>
              <a:t>Software Requirement</a:t>
            </a:r>
          </a:p>
        </p:txBody>
      </p:sp>
      <p:sp>
        <p:nvSpPr>
          <p:cNvPr name="TextBox 8" id="8"/>
          <p:cNvSpPr txBox="true"/>
          <p:nvPr/>
        </p:nvSpPr>
        <p:spPr>
          <a:xfrm rot="0">
            <a:off x="2014133" y="6457995"/>
            <a:ext cx="4635996" cy="537845"/>
          </a:xfrm>
          <a:prstGeom prst="rect">
            <a:avLst/>
          </a:prstGeom>
        </p:spPr>
        <p:txBody>
          <a:bodyPr anchor="t" rtlCol="false" tIns="0" lIns="0" bIns="0" rIns="0">
            <a:spAutoFit/>
          </a:bodyPr>
          <a:lstStyle/>
          <a:p>
            <a:pPr algn="ctr" marL="0" indent="0" lvl="0">
              <a:lnSpc>
                <a:spcPts val="4480"/>
              </a:lnSpc>
              <a:spcBef>
                <a:spcPct val="0"/>
              </a:spcBef>
            </a:pPr>
            <a:r>
              <a:rPr lang="en-US" sz="3200">
                <a:solidFill>
                  <a:srgbClr val="000000"/>
                </a:solidFill>
                <a:latin typeface="Canva Sans 2 Bold"/>
              </a:rPr>
              <a:t>Personal Requirements</a:t>
            </a:r>
          </a:p>
        </p:txBody>
      </p:sp>
      <p:sp>
        <p:nvSpPr>
          <p:cNvPr name="TextBox 9" id="9"/>
          <p:cNvSpPr txBox="true"/>
          <p:nvPr/>
        </p:nvSpPr>
        <p:spPr>
          <a:xfrm rot="0">
            <a:off x="2014133" y="3780199"/>
            <a:ext cx="8386957" cy="2325370"/>
          </a:xfrm>
          <a:prstGeom prst="rect">
            <a:avLst/>
          </a:prstGeom>
        </p:spPr>
        <p:txBody>
          <a:bodyPr anchor="t" rtlCol="false" tIns="0" lIns="0" bIns="0" rIns="0">
            <a:spAutoFit/>
          </a:bodyPr>
          <a:lstStyle/>
          <a:p>
            <a:pPr>
              <a:lnSpc>
                <a:spcPts val="3079"/>
              </a:lnSpc>
            </a:pPr>
          </a:p>
          <a:p>
            <a:pPr marL="474979" indent="-237490" lvl="1">
              <a:lnSpc>
                <a:spcPts val="3079"/>
              </a:lnSpc>
              <a:buFont typeface="Arial"/>
              <a:buChar char="•"/>
            </a:pPr>
            <a:r>
              <a:rPr lang="en-US" sz="2199">
                <a:solidFill>
                  <a:srgbClr val="000000"/>
                </a:solidFill>
                <a:latin typeface="Canva Sans 2 Bold"/>
              </a:rPr>
              <a:t>Mobile Operating System: The application should be compatible with Android operating systems.</a:t>
            </a:r>
          </a:p>
          <a:p>
            <a:pPr>
              <a:lnSpc>
                <a:spcPts val="3079"/>
              </a:lnSpc>
            </a:pPr>
          </a:p>
          <a:p>
            <a:pPr marL="474979" indent="-237490" lvl="1">
              <a:lnSpc>
                <a:spcPts val="3079"/>
              </a:lnSpc>
              <a:buFont typeface="Arial"/>
              <a:buChar char="•"/>
            </a:pPr>
            <a:r>
              <a:rPr lang="en-US" sz="2199">
                <a:solidFill>
                  <a:srgbClr val="000000"/>
                </a:solidFill>
                <a:latin typeface="Canva Sans 2 Bold"/>
              </a:rPr>
              <a:t>TTS Engine: The application should use a reliable and high-quality TTS engine like Google Text-to-Speech. </a:t>
            </a:r>
          </a:p>
        </p:txBody>
      </p:sp>
      <p:sp>
        <p:nvSpPr>
          <p:cNvPr name="TextBox 10" id="10"/>
          <p:cNvSpPr txBox="true"/>
          <p:nvPr/>
        </p:nvSpPr>
        <p:spPr>
          <a:xfrm rot="0">
            <a:off x="2014133" y="7424464"/>
            <a:ext cx="7775910" cy="1153795"/>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Canva Sans 2 Bold"/>
              </a:rPr>
              <a:t>Sinhala Language Support: The application should support the Sinhala language and have accurate TTS conversion for Sinhala text.</a:t>
            </a:r>
          </a:p>
        </p:txBody>
      </p:sp>
    </p:spTree>
  </p:cSld>
  <p:clrMapOvr>
    <a:masterClrMapping/>
  </p:clrMapOvr>
</p:sld>
</file>

<file path=ppt/slides/slide6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3773315" y="1860716"/>
            <a:ext cx="10425774" cy="7445740"/>
          </a:xfrm>
          <a:prstGeom prst="rect">
            <a:avLst/>
          </a:prstGeom>
        </p:spPr>
      </p:pic>
      <p:sp>
        <p:nvSpPr>
          <p:cNvPr name="TextBox 4" id="4"/>
          <p:cNvSpPr txBox="true"/>
          <p:nvPr/>
        </p:nvSpPr>
        <p:spPr>
          <a:xfrm rot="0">
            <a:off x="1900588" y="367131"/>
            <a:ext cx="14688889"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WORK BREAKDOWN STRUCTURE</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6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sp>
        <p:nvSpPr>
          <p:cNvPr name="TextBox 3" id="3"/>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
        <p:nvSpPr>
          <p:cNvPr name="TextBox 4" id="4"/>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5" id="5"/>
          <p:cNvSpPr txBox="true"/>
          <p:nvPr/>
        </p:nvSpPr>
        <p:spPr>
          <a:xfrm rot="0">
            <a:off x="6570368" y="367131"/>
            <a:ext cx="5349329"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REFERENCE</a:t>
            </a:r>
          </a:p>
        </p:txBody>
      </p:sp>
      <p:sp>
        <p:nvSpPr>
          <p:cNvPr name="TextBox 6" id="6"/>
          <p:cNvSpPr txBox="true"/>
          <p:nvPr/>
        </p:nvSpPr>
        <p:spPr>
          <a:xfrm rot="0">
            <a:off x="2195304" y="2432567"/>
            <a:ext cx="13897391" cy="6230620"/>
          </a:xfrm>
          <a:prstGeom prst="rect">
            <a:avLst/>
          </a:prstGeom>
        </p:spPr>
        <p:txBody>
          <a:bodyPr anchor="t" rtlCol="false" tIns="0" lIns="0" bIns="0" rIns="0">
            <a:spAutoFit/>
          </a:bodyPr>
          <a:lstStyle/>
          <a:p>
            <a:pPr>
              <a:lnSpc>
                <a:spcPts val="3079"/>
              </a:lnSpc>
            </a:pPr>
            <a:r>
              <a:rPr lang="en-US" sz="2199">
                <a:solidFill>
                  <a:srgbClr val="000000"/>
                </a:solidFill>
                <a:latin typeface="Canva Sans 2"/>
              </a:rPr>
              <a:t>[</a:t>
            </a:r>
            <a:r>
              <a:rPr lang="en-US" sz="2199">
                <a:solidFill>
                  <a:srgbClr val="000000"/>
                </a:solidFill>
                <a:latin typeface="Canva Sans 2 Bold"/>
              </a:rPr>
              <a:t>1]       K. Sodimana et al., “A Step-by-Step Process for Building TTS Voices Using Open Source Data and Frameworks for Bangla, Javanese, Khmer, Nepali, Sinhala, and Sundanese,” 6th Work. Spok. Lang. Technol. Under-Resourced Lang. SLTU 2018, no. August, pp. 66–70, 2018, doi: 10.21437/SLTU.2018-14.</a:t>
            </a:r>
          </a:p>
          <a:p>
            <a:pPr>
              <a:lnSpc>
                <a:spcPts val="3079"/>
              </a:lnSpc>
            </a:pPr>
          </a:p>
          <a:p>
            <a:pPr>
              <a:lnSpc>
                <a:spcPts val="3079"/>
              </a:lnSpc>
            </a:pPr>
            <a:r>
              <a:rPr lang="en-US" sz="2199">
                <a:solidFill>
                  <a:srgbClr val="000000"/>
                </a:solidFill>
                <a:latin typeface="Canva Sans 2 Bold"/>
              </a:rPr>
              <a:t>[2]       A. Mishangi, “Android based sinhala document reader for visually impaired people,” 2021.</a:t>
            </a:r>
          </a:p>
          <a:p>
            <a:pPr>
              <a:lnSpc>
                <a:spcPts val="3079"/>
              </a:lnSpc>
            </a:pPr>
          </a:p>
          <a:p>
            <a:pPr>
              <a:lnSpc>
                <a:spcPts val="3079"/>
              </a:lnSpc>
            </a:pPr>
            <a:r>
              <a:rPr lang="en-US" sz="2199">
                <a:solidFill>
                  <a:srgbClr val="000000"/>
                </a:solidFill>
                <a:latin typeface="Canva Sans 2 Bold"/>
              </a:rPr>
              <a:t>[3]       A. A. Kumar, B. Senthilvasudevan, and H. U. Farhan, “Translation of Multilingual Text into Speech for Visually Impaired Person,” 7th Int. Conf. Commun. Electron. Syst. ICCES 2022 - Proc., no. Icces, pp. 60–64, 2022, doi: 10.1109/ICCES54183.2022.9835819.</a:t>
            </a:r>
          </a:p>
          <a:p>
            <a:pPr>
              <a:lnSpc>
                <a:spcPts val="3079"/>
              </a:lnSpc>
            </a:pPr>
          </a:p>
          <a:p>
            <a:pPr>
              <a:lnSpc>
                <a:spcPts val="3079"/>
              </a:lnSpc>
            </a:pPr>
            <a:r>
              <a:rPr lang="en-US" sz="2199">
                <a:solidFill>
                  <a:srgbClr val="000000"/>
                </a:solidFill>
                <a:latin typeface="Canva Sans 2 Bold"/>
              </a:rPr>
              <a:t>[4]       L. Nanayakkara, C. Liyanage, P. T. Viswakula, T. Nadungodage, R. Pushpananda, and R. Weerasinghe, “A Human Quality Text to Speech System for Sinhala,” 6th Work. Spok. Lang. Technol. Under-Resourced Lang. SLTU 2018, no. August, pp. 157–161, 2018, doi: 10.21437/SLTU.2018-33.</a:t>
            </a:r>
          </a:p>
          <a:p>
            <a:pPr>
              <a:lnSpc>
                <a:spcPts val="3079"/>
              </a:lnSpc>
            </a:pPr>
          </a:p>
          <a:p>
            <a:pPr marL="0" indent="0" lvl="0">
              <a:lnSpc>
                <a:spcPts val="3079"/>
              </a:lnSpc>
              <a:spcBef>
                <a:spcPct val="0"/>
              </a:spcBef>
            </a:pPr>
            <a:r>
              <a:rPr lang="en-US" sz="2199">
                <a:solidFill>
                  <a:srgbClr val="000000"/>
                </a:solidFill>
                <a:latin typeface="Canva Sans 2 Bold"/>
              </a:rPr>
              <a:t>[5]         R. Weerasinghe, A. Wasala, D. Herath, and V. Welgama, “NLP applications of Sinhala: TTS &amp; OCR,” IJCNLP 2008 - 3rd Int. Jt. Conf. Nat. Lang. Process. Proc. Conf., vol. 2, pp. 963–966, 2008.</a:t>
            </a:r>
          </a:p>
        </p:txBody>
      </p:sp>
    </p:spTree>
  </p:cSld>
  <p:clrMapOvr>
    <a:masterClrMapping/>
  </p:clrMapOvr>
</p:sld>
</file>

<file path=ppt/slides/slide6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570368" y="367131"/>
            <a:ext cx="5349329"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REFERENCE</a:t>
            </a:r>
          </a:p>
        </p:txBody>
      </p:sp>
      <p:sp>
        <p:nvSpPr>
          <p:cNvPr name="TextBox 3" id="3"/>
          <p:cNvSpPr txBox="true"/>
          <p:nvPr/>
        </p:nvSpPr>
        <p:spPr>
          <a:xfrm rot="0">
            <a:off x="2187227" y="2665709"/>
            <a:ext cx="13847286" cy="6230620"/>
          </a:xfrm>
          <a:prstGeom prst="rect">
            <a:avLst/>
          </a:prstGeom>
        </p:spPr>
        <p:txBody>
          <a:bodyPr anchor="t" rtlCol="false" tIns="0" lIns="0" bIns="0" rIns="0">
            <a:spAutoFit/>
          </a:bodyPr>
          <a:lstStyle/>
          <a:p>
            <a:pPr>
              <a:lnSpc>
                <a:spcPts val="3079"/>
              </a:lnSpc>
            </a:pPr>
            <a:r>
              <a:rPr lang="en-US" sz="2199">
                <a:solidFill>
                  <a:srgbClr val="000000"/>
                </a:solidFill>
                <a:latin typeface="Canva Sans 2 Bold"/>
              </a:rPr>
              <a:t>[6]       A. Walczak and A. Szarkowska, “Text-to-speech audio description for visually impaired children,” no. March, pp. 24–25, 2011.</a:t>
            </a:r>
          </a:p>
          <a:p>
            <a:pPr>
              <a:lnSpc>
                <a:spcPts val="3079"/>
              </a:lnSpc>
            </a:pPr>
          </a:p>
          <a:p>
            <a:pPr>
              <a:lnSpc>
                <a:spcPts val="3079"/>
              </a:lnSpc>
            </a:pPr>
            <a:r>
              <a:rPr lang="en-US" sz="2199">
                <a:solidFill>
                  <a:srgbClr val="000000"/>
                </a:solidFill>
                <a:latin typeface="Canva Sans 2 Bold"/>
              </a:rPr>
              <a:t>[7]       K. Wasala, A., Weerasinghe, R., Gamage, “A Sinhala Text-to-Speech System,” 2007.</a:t>
            </a:r>
          </a:p>
          <a:p>
            <a:pPr>
              <a:lnSpc>
                <a:spcPts val="3079"/>
              </a:lnSpc>
            </a:pPr>
          </a:p>
          <a:p>
            <a:pPr>
              <a:lnSpc>
                <a:spcPts val="3079"/>
              </a:lnSpc>
            </a:pPr>
            <a:r>
              <a:rPr lang="en-US" sz="2199">
                <a:solidFill>
                  <a:srgbClr val="000000"/>
                </a:solidFill>
                <a:latin typeface="Canva Sans 2 Bold"/>
              </a:rPr>
              <a:t>[8]       H. M. Nasir, N. M. A. Brahin, M. M. M. Aminuddin, M. S. Mispan, and M. F. Zulkifli, “Android based application for visually impaired using deep learning approach,” IAES Int. J. Artif. Intell., vol. 10, no. 4, pp. 879–888, 2021, doi: 10.11591/ijai.v10.i4.pp879-888.</a:t>
            </a:r>
          </a:p>
          <a:p>
            <a:pPr>
              <a:lnSpc>
                <a:spcPts val="3079"/>
              </a:lnSpc>
            </a:pPr>
          </a:p>
          <a:p>
            <a:pPr>
              <a:lnSpc>
                <a:spcPts val="3079"/>
              </a:lnSpc>
            </a:pPr>
            <a:r>
              <a:rPr lang="en-US" sz="2199">
                <a:solidFill>
                  <a:srgbClr val="000000"/>
                </a:solidFill>
                <a:latin typeface="Canva Sans 2 Bold"/>
              </a:rPr>
              <a:t>[9]       G. V. S. Murthy et al., “The Sri Lanka National Blindness, Visual Impairment and Disability Survey: rationale, objectives and detailed methodology,” Ceylon Med. J., vol. 63, no. 5, p. 3, 2018, doi: 10.4038/cmj.v63i5.8735.</a:t>
            </a:r>
          </a:p>
          <a:p>
            <a:pPr>
              <a:lnSpc>
                <a:spcPts val="3079"/>
              </a:lnSpc>
            </a:pPr>
          </a:p>
          <a:p>
            <a:pPr>
              <a:lnSpc>
                <a:spcPts val="3079"/>
              </a:lnSpc>
            </a:pPr>
            <a:r>
              <a:rPr lang="en-US" sz="2199">
                <a:solidFill>
                  <a:srgbClr val="000000"/>
                </a:solidFill>
                <a:latin typeface="Canva Sans 2 Bold"/>
              </a:rPr>
              <a:t>[10]     WHO, World report on vision, vol. 214, no. 14. 2019. [Online]. Available: https://www.who.int/publications-detail/world-report-on-vision</a:t>
            </a:r>
          </a:p>
          <a:p>
            <a:pPr>
              <a:lnSpc>
                <a:spcPts val="3079"/>
              </a:lnSpc>
            </a:pPr>
          </a:p>
        </p:txBody>
      </p:sp>
    </p:spTree>
  </p:cSld>
  <p:clrMapOvr>
    <a:masterClrMapping/>
  </p:clrMapOvr>
</p:sld>
</file>

<file path=ppt/slides/slide6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1763" t="0" r="0" b="0"/>
          <a:stretch>
            <a:fillRect/>
          </a:stretch>
        </p:blipFill>
        <p:spPr>
          <a:xfrm flipH="false" flipV="false" rot="0">
            <a:off x="7348903" y="1917233"/>
            <a:ext cx="10667176" cy="7110042"/>
          </a:xfrm>
          <a:prstGeom prst="rect">
            <a:avLst/>
          </a:prstGeom>
        </p:spPr>
      </p:pic>
      <p:sp>
        <p:nvSpPr>
          <p:cNvPr name="TextBox 4" id="4"/>
          <p:cNvSpPr txBox="true"/>
          <p:nvPr/>
        </p:nvSpPr>
        <p:spPr>
          <a:xfrm rot="0">
            <a:off x="924127" y="367131"/>
            <a:ext cx="16641812"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SUPPORTIVE INFORMATION BUDGET</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
        <p:nvSpPr>
          <p:cNvPr name="TextBox 7" id="7"/>
          <p:cNvSpPr txBox="true"/>
          <p:nvPr/>
        </p:nvSpPr>
        <p:spPr>
          <a:xfrm rot="0">
            <a:off x="1926633" y="2676371"/>
            <a:ext cx="5900738" cy="5123709"/>
          </a:xfrm>
          <a:prstGeom prst="rect">
            <a:avLst/>
          </a:prstGeom>
        </p:spPr>
        <p:txBody>
          <a:bodyPr anchor="t" rtlCol="false" tIns="0" lIns="0" bIns="0" rIns="0">
            <a:spAutoFit/>
          </a:bodyPr>
          <a:lstStyle/>
          <a:p>
            <a:pPr marL="573036" indent="-286518" lvl="1">
              <a:lnSpc>
                <a:spcPts val="3715"/>
              </a:lnSpc>
              <a:buFont typeface="Arial"/>
              <a:buChar char="•"/>
            </a:pPr>
            <a:r>
              <a:rPr lang="en-US" sz="2654">
                <a:solidFill>
                  <a:srgbClr val="000000"/>
                </a:solidFill>
                <a:latin typeface="Canva Sans 2 Bold"/>
              </a:rPr>
              <a:t>Development Cost</a:t>
            </a:r>
          </a:p>
          <a:p>
            <a:pPr>
              <a:lnSpc>
                <a:spcPts val="3715"/>
              </a:lnSpc>
            </a:pPr>
          </a:p>
          <a:p>
            <a:pPr marL="573036" indent="-286518" lvl="1">
              <a:lnSpc>
                <a:spcPts val="3715"/>
              </a:lnSpc>
              <a:buFont typeface="Arial"/>
              <a:buChar char="•"/>
            </a:pPr>
            <a:r>
              <a:rPr lang="en-US" sz="2654">
                <a:solidFill>
                  <a:srgbClr val="000000"/>
                </a:solidFill>
                <a:latin typeface="Canva Sans 2 Bold"/>
              </a:rPr>
              <a:t>Server &amp; Hosting Cost</a:t>
            </a:r>
          </a:p>
          <a:p>
            <a:pPr>
              <a:lnSpc>
                <a:spcPts val="3715"/>
              </a:lnSpc>
            </a:pPr>
          </a:p>
          <a:p>
            <a:pPr marL="573036" indent="-286518" lvl="1">
              <a:lnSpc>
                <a:spcPts val="3715"/>
              </a:lnSpc>
              <a:buFont typeface="Arial"/>
              <a:buChar char="•"/>
            </a:pPr>
            <a:r>
              <a:rPr lang="en-US" sz="2654">
                <a:solidFill>
                  <a:srgbClr val="000000"/>
                </a:solidFill>
                <a:latin typeface="Canva Sans 2 Bold"/>
              </a:rPr>
              <a:t>Marketing Budget</a:t>
            </a:r>
          </a:p>
          <a:p>
            <a:pPr>
              <a:lnSpc>
                <a:spcPts val="3715"/>
              </a:lnSpc>
            </a:pPr>
          </a:p>
          <a:p>
            <a:pPr marL="573036" indent="-286518" lvl="1">
              <a:lnSpc>
                <a:spcPts val="3715"/>
              </a:lnSpc>
              <a:buFont typeface="Arial"/>
              <a:buChar char="•"/>
            </a:pPr>
            <a:r>
              <a:rPr lang="en-US" sz="2654">
                <a:solidFill>
                  <a:srgbClr val="000000"/>
                </a:solidFill>
                <a:latin typeface="Canva Sans 2 Bold"/>
              </a:rPr>
              <a:t>Purchasing necessary Softwares</a:t>
            </a:r>
          </a:p>
          <a:p>
            <a:pPr>
              <a:lnSpc>
                <a:spcPts val="3715"/>
              </a:lnSpc>
            </a:pPr>
          </a:p>
          <a:p>
            <a:pPr marL="573036" indent="-286518" lvl="1">
              <a:lnSpc>
                <a:spcPts val="3715"/>
              </a:lnSpc>
              <a:buFont typeface="Arial"/>
              <a:buChar char="•"/>
            </a:pPr>
            <a:r>
              <a:rPr lang="en-US" sz="2654">
                <a:solidFill>
                  <a:srgbClr val="000000"/>
                </a:solidFill>
                <a:latin typeface="Canva Sans 2 Bold"/>
              </a:rPr>
              <a:t>Maintenance Budget</a:t>
            </a:r>
          </a:p>
          <a:p>
            <a:pPr>
              <a:lnSpc>
                <a:spcPts val="3715"/>
              </a:lnSpc>
            </a:pPr>
          </a:p>
          <a:p>
            <a:pPr marL="573036" indent="-286518" lvl="1">
              <a:lnSpc>
                <a:spcPts val="3715"/>
              </a:lnSpc>
              <a:buFont typeface="Arial"/>
              <a:buChar char="•"/>
            </a:pPr>
            <a:r>
              <a:rPr lang="en-US" sz="2654">
                <a:solidFill>
                  <a:srgbClr val="000000"/>
                </a:solidFill>
                <a:latin typeface="Canva Sans 2 Bold"/>
              </a:rPr>
              <a:t>Legal &amp; Administrative Expenses</a:t>
            </a:r>
          </a:p>
        </p:txBody>
      </p:sp>
    </p:spTree>
  </p:cSld>
  <p:clrMapOvr>
    <a:masterClrMapping/>
  </p:clrMapOvr>
</p:sld>
</file>

<file path=ppt/slides/slide6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1145" r="0" b="9284"/>
          <a:stretch>
            <a:fillRect/>
          </a:stretch>
        </p:blipFill>
        <p:spPr>
          <a:xfrm flipH="false" flipV="false" rot="0">
            <a:off x="3737223" y="1866933"/>
            <a:ext cx="11015619" cy="7399988"/>
          </a:xfrm>
          <a:prstGeom prst="rect">
            <a:avLst/>
          </a:prstGeom>
        </p:spPr>
      </p:pic>
      <p:sp>
        <p:nvSpPr>
          <p:cNvPr name="TextBox 4" id="4"/>
          <p:cNvSpPr txBox="true"/>
          <p:nvPr/>
        </p:nvSpPr>
        <p:spPr>
          <a:xfrm rot="0">
            <a:off x="6005565" y="367131"/>
            <a:ext cx="6478935" cy="1226808"/>
          </a:xfrm>
          <a:prstGeom prst="rect">
            <a:avLst/>
          </a:prstGeom>
        </p:spPr>
        <p:txBody>
          <a:bodyPr anchor="t" rtlCol="false" tIns="0" lIns="0" bIns="0" rIns="0">
            <a:spAutoFit/>
          </a:bodyPr>
          <a:lstStyle/>
          <a:p>
            <a:pPr algn="ctr" marL="0" indent="0" lvl="0">
              <a:lnSpc>
                <a:spcPts val="10080"/>
              </a:lnSpc>
              <a:spcBef>
                <a:spcPct val="0"/>
              </a:spcBef>
            </a:pPr>
            <a:r>
              <a:rPr lang="en-US" sz="7200">
                <a:solidFill>
                  <a:srgbClr val="000000"/>
                </a:solidFill>
                <a:latin typeface="Canva Sans 2 Bold"/>
              </a:rPr>
              <a:t>GANTT CHART</a:t>
            </a:r>
          </a:p>
        </p:txBody>
      </p:sp>
      <p:sp>
        <p:nvSpPr>
          <p:cNvPr name="TextBox 5" id="5"/>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
        <p:nvSpPr>
          <p:cNvPr name="TextBox 6" id="6"/>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IT20146238 | Jayathunga T.M. | TMP-23-198</a:t>
            </a:r>
          </a:p>
        </p:txBody>
      </p:sp>
    </p:spTree>
  </p:cSld>
  <p:clrMapOvr>
    <a:masterClrMapping/>
  </p:clrMapOvr>
</p:sld>
</file>

<file path=ppt/slides/slide6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4373334" y="2697545"/>
            <a:ext cx="16956083" cy="17464130"/>
          </a:xfrm>
          <a:prstGeom prst="rect">
            <a:avLst/>
          </a:prstGeom>
        </p:spPr>
      </p:pic>
      <p:sp>
        <p:nvSpPr>
          <p:cNvPr name="TextBox 3" id="3"/>
          <p:cNvSpPr txBox="true"/>
          <p:nvPr/>
        </p:nvSpPr>
        <p:spPr>
          <a:xfrm rot="0">
            <a:off x="9468212" y="4820141"/>
            <a:ext cx="7791088" cy="1496813"/>
          </a:xfrm>
          <a:prstGeom prst="rect">
            <a:avLst/>
          </a:prstGeom>
        </p:spPr>
        <p:txBody>
          <a:bodyPr anchor="t" rtlCol="false" tIns="0" lIns="0" bIns="0" rIns="0">
            <a:spAutoFit/>
          </a:bodyPr>
          <a:lstStyle/>
          <a:p>
            <a:pPr algn="r">
              <a:lnSpc>
                <a:spcPts val="11741"/>
              </a:lnSpc>
            </a:pPr>
            <a:r>
              <a:rPr lang="en-US" sz="10035">
                <a:solidFill>
                  <a:srgbClr val="000000"/>
                </a:solidFill>
                <a:latin typeface="Open Sauce SemiBold"/>
              </a:rPr>
              <a:t>Thank You</a:t>
            </a:r>
          </a:p>
        </p:txBody>
      </p:sp>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52453" r="0" b="0"/>
          <a:stretch>
            <a:fillRect/>
          </a:stretch>
        </p:blipFill>
        <p:spPr>
          <a:xfrm flipH="false" flipV="false" rot="0">
            <a:off x="799744" y="-1082194"/>
            <a:ext cx="12095778" cy="5923443"/>
          </a:xfrm>
          <a:prstGeom prst="rect">
            <a:avLst/>
          </a:prstGeom>
        </p:spPr>
      </p:pic>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52453" r="0" b="0"/>
          <a:stretch>
            <a:fillRect/>
          </a:stretch>
        </p:blipFill>
        <p:spPr>
          <a:xfrm flipH="false" flipV="false" rot="-5400000">
            <a:off x="-5317547" y="-606498"/>
            <a:ext cx="12095778" cy="5923443"/>
          </a:xfrm>
          <a:prstGeom prst="rect">
            <a:avLst/>
          </a:prstGeom>
        </p:spPr>
      </p:pic>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12852" y="3557314"/>
            <a:ext cx="4403229" cy="2503170"/>
          </a:xfrm>
          <a:prstGeom prst="rect">
            <a:avLst/>
          </a:prstGeom>
        </p:spPr>
        <p:txBody>
          <a:bodyPr anchor="t" rtlCol="false" tIns="0" lIns="0" bIns="0" rIns="0">
            <a:spAutoFit/>
          </a:bodyPr>
          <a:lstStyle/>
          <a:p>
            <a:pPr algn="ctr">
              <a:lnSpc>
                <a:spcPts val="10080"/>
              </a:lnSpc>
            </a:pPr>
            <a:r>
              <a:rPr lang="en-US" sz="7200">
                <a:solidFill>
                  <a:srgbClr val="000000"/>
                </a:solidFill>
                <a:latin typeface="Canva Sans 2 Bold"/>
              </a:rPr>
              <a:t>SYSTEM </a:t>
            </a:r>
          </a:p>
          <a:p>
            <a:pPr algn="ctr" marL="0" indent="0" lvl="0">
              <a:lnSpc>
                <a:spcPts val="10080"/>
              </a:lnSpc>
              <a:spcBef>
                <a:spcPct val="0"/>
              </a:spcBef>
            </a:pPr>
            <a:r>
              <a:rPr lang="en-US" sz="7200">
                <a:solidFill>
                  <a:srgbClr val="000000"/>
                </a:solidFill>
                <a:latin typeface="Canva Sans 2 Bold"/>
              </a:rPr>
              <a:t>DIAGRAM</a:t>
            </a:r>
          </a:p>
        </p:txBody>
      </p:sp>
      <p:pic>
        <p:nvPicPr>
          <p:cNvPr name="Picture 3" id="3"/>
          <p:cNvPicPr>
            <a:picLocks noChangeAspect="true"/>
          </p:cNvPicPr>
          <p:nvPr/>
        </p:nvPicPr>
        <p:blipFill>
          <a:blip r:embed="rId2"/>
          <a:srcRect l="0" t="265" r="198" b="677"/>
          <a:stretch>
            <a:fillRect/>
          </a:stretch>
        </p:blipFill>
        <p:spPr>
          <a:xfrm flipH="false" flipV="false" rot="0">
            <a:off x="5429431" y="761011"/>
            <a:ext cx="12342949" cy="9152447"/>
          </a:xfrm>
          <a:prstGeom prst="rect">
            <a:avLst/>
          </a:prstGeom>
        </p:spPr>
      </p:pic>
      <p:pic>
        <p:nvPicPr>
          <p:cNvPr name="Picture 4" id="4"/>
          <p:cNvPicPr>
            <a:picLocks noChangeAspect="true"/>
          </p:cNvPicPr>
          <p:nvPr/>
        </p:nvPicPr>
        <p:blipFill>
          <a:blip r:embed="rId3"/>
          <a:srcRect l="0" t="13905" r="0" b="1795"/>
          <a:stretch>
            <a:fillRect/>
          </a:stretch>
        </p:blipFill>
        <p:spPr>
          <a:xfrm flipH="false" flipV="false" rot="0">
            <a:off x="0" y="9539915"/>
            <a:ext cx="4374869" cy="747085"/>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CF0F3"/>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32140" y="6864101"/>
            <a:ext cx="1792167" cy="1845865"/>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3425664" y="1548245"/>
            <a:ext cx="1406779" cy="1448929"/>
          </a:xfrm>
          <a:prstGeom prst="rect">
            <a:avLst/>
          </a:prstGeom>
        </p:spPr>
      </p:pic>
      <p:pic>
        <p:nvPicPr>
          <p:cNvPr name="Picture 4" id="4"/>
          <p:cNvPicPr>
            <a:picLocks noChangeAspect="true"/>
          </p:cNvPicPr>
          <p:nvPr/>
        </p:nvPicPr>
        <p:blipFill>
          <a:blip r:embed="rId4"/>
          <a:srcRect l="0" t="13905" r="0" b="1795"/>
          <a:stretch>
            <a:fillRect/>
          </a:stretch>
        </p:blipFill>
        <p:spPr>
          <a:xfrm flipH="false" flipV="false" rot="0">
            <a:off x="0" y="9539915"/>
            <a:ext cx="4374869" cy="747085"/>
          </a:xfrm>
          <a:prstGeom prst="rect">
            <a:avLst/>
          </a:prstGeom>
        </p:spPr>
      </p:pic>
      <p:grpSp>
        <p:nvGrpSpPr>
          <p:cNvPr name="Group 5" id="5"/>
          <p:cNvGrpSpPr>
            <a:grpSpLocks noChangeAspect="true"/>
          </p:cNvGrpSpPr>
          <p:nvPr/>
        </p:nvGrpSpPr>
        <p:grpSpPr>
          <a:xfrm rot="0">
            <a:off x="1632140" y="1028700"/>
            <a:ext cx="5246391" cy="5246370"/>
            <a:chOff x="0" y="0"/>
            <a:chExt cx="6350000" cy="6349975"/>
          </a:xfrm>
        </p:grpSpPr>
        <p:sp>
          <p:nvSpPr>
            <p:cNvPr name="Freeform 6" id="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1235" r="-1235" t="0" b="0"/>
              </a:stretch>
            </a:blipFill>
          </p:spPr>
        </p:sp>
      </p:grpSp>
      <p:sp>
        <p:nvSpPr>
          <p:cNvPr name="TextBox 7" id="7"/>
          <p:cNvSpPr txBox="true"/>
          <p:nvPr/>
        </p:nvSpPr>
        <p:spPr>
          <a:xfrm rot="0">
            <a:off x="6521600" y="4786529"/>
            <a:ext cx="8720418" cy="1065657"/>
          </a:xfrm>
          <a:prstGeom prst="rect">
            <a:avLst/>
          </a:prstGeom>
        </p:spPr>
        <p:txBody>
          <a:bodyPr anchor="t" rtlCol="false" tIns="0" lIns="0" bIns="0" rIns="0">
            <a:spAutoFit/>
          </a:bodyPr>
          <a:lstStyle/>
          <a:p>
            <a:pPr algn="ctr">
              <a:lnSpc>
                <a:spcPts val="8424"/>
              </a:lnSpc>
            </a:pPr>
            <a:r>
              <a:rPr lang="en-US" sz="7200">
                <a:solidFill>
                  <a:srgbClr val="000000"/>
                </a:solidFill>
                <a:latin typeface="Open Sauce SemiBold"/>
              </a:rPr>
              <a:t>Godakanda P.G.S</a:t>
            </a:r>
          </a:p>
        </p:txBody>
      </p:sp>
      <p:sp>
        <p:nvSpPr>
          <p:cNvPr name="TextBox 8" id="8"/>
          <p:cNvSpPr txBox="true"/>
          <p:nvPr/>
        </p:nvSpPr>
        <p:spPr>
          <a:xfrm rot="0">
            <a:off x="7959459" y="7562561"/>
            <a:ext cx="5844699" cy="448310"/>
          </a:xfrm>
          <a:prstGeom prst="rect">
            <a:avLst/>
          </a:prstGeom>
        </p:spPr>
        <p:txBody>
          <a:bodyPr anchor="t" rtlCol="false" tIns="0" lIns="0" bIns="0" rIns="0">
            <a:spAutoFit/>
          </a:bodyPr>
          <a:lstStyle/>
          <a:p>
            <a:pPr algn="ctr">
              <a:lnSpc>
                <a:spcPts val="3639"/>
              </a:lnSpc>
            </a:pPr>
            <a:r>
              <a:rPr lang="en-US" sz="2599">
                <a:solidFill>
                  <a:srgbClr val="000000"/>
                </a:solidFill>
                <a:latin typeface="Canva Sans 1 Bold"/>
              </a:rPr>
              <a:t>INFORMATION TECHNOLOGY</a:t>
            </a:r>
          </a:p>
        </p:txBody>
      </p:sp>
      <p:sp>
        <p:nvSpPr>
          <p:cNvPr name="TextBox 9" id="9"/>
          <p:cNvSpPr txBox="true"/>
          <p:nvPr/>
        </p:nvSpPr>
        <p:spPr>
          <a:xfrm rot="0">
            <a:off x="6521600" y="6017571"/>
            <a:ext cx="8720418" cy="1065657"/>
          </a:xfrm>
          <a:prstGeom prst="rect">
            <a:avLst/>
          </a:prstGeom>
        </p:spPr>
        <p:txBody>
          <a:bodyPr anchor="t" rtlCol="false" tIns="0" lIns="0" bIns="0" rIns="0">
            <a:spAutoFit/>
          </a:bodyPr>
          <a:lstStyle/>
          <a:p>
            <a:pPr algn="ctr">
              <a:lnSpc>
                <a:spcPts val="8424"/>
              </a:lnSpc>
            </a:pPr>
            <a:r>
              <a:rPr lang="en-US" sz="7200">
                <a:solidFill>
                  <a:srgbClr val="000000"/>
                </a:solidFill>
                <a:latin typeface="Open Sauce SemiBold"/>
              </a:rPr>
              <a:t>IT20129712</a:t>
            </a:r>
          </a:p>
        </p:txBody>
      </p:sp>
      <p:sp>
        <p:nvSpPr>
          <p:cNvPr name="TextBox 10" id="10"/>
          <p:cNvSpPr txBox="true"/>
          <p:nvPr/>
        </p:nvSpPr>
        <p:spPr>
          <a:xfrm rot="0">
            <a:off x="4255336" y="9725371"/>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11" id="11"/>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05" r="0" b="1795"/>
          <a:stretch>
            <a:fillRect/>
          </a:stretch>
        </p:blipFill>
        <p:spPr>
          <a:xfrm flipH="false" flipV="false" rot="0">
            <a:off x="0" y="9539915"/>
            <a:ext cx="4374869" cy="74708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5662233" y="5520095"/>
            <a:ext cx="3132659" cy="3132659"/>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1028700" y="1028700"/>
            <a:ext cx="4938097" cy="6833092"/>
          </a:xfrm>
          <a:prstGeom prst="rect">
            <a:avLst/>
          </a:prstGeom>
        </p:spPr>
      </p:pic>
      <p:sp>
        <p:nvSpPr>
          <p:cNvPr name="TextBox 5" id="5"/>
          <p:cNvSpPr txBox="true"/>
          <p:nvPr/>
        </p:nvSpPr>
        <p:spPr>
          <a:xfrm rot="0">
            <a:off x="4255336" y="9726006"/>
            <a:ext cx="9979394"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Bold"/>
              </a:rPr>
              <a:t>IT20129712 | Godakanda P.G.S. | TMP-23-198</a:t>
            </a:r>
          </a:p>
        </p:txBody>
      </p:sp>
      <p:sp>
        <p:nvSpPr>
          <p:cNvPr name="TextBox 6" id="6"/>
          <p:cNvSpPr txBox="true"/>
          <p:nvPr/>
        </p:nvSpPr>
        <p:spPr>
          <a:xfrm rot="0">
            <a:off x="6653346" y="3738632"/>
            <a:ext cx="11634654" cy="2084022"/>
          </a:xfrm>
          <a:prstGeom prst="rect">
            <a:avLst/>
          </a:prstGeom>
        </p:spPr>
        <p:txBody>
          <a:bodyPr anchor="t" rtlCol="false" tIns="0" lIns="0" bIns="0" rIns="0">
            <a:spAutoFit/>
          </a:bodyPr>
          <a:lstStyle/>
          <a:p>
            <a:pPr algn="ctr">
              <a:lnSpc>
                <a:spcPts val="8175"/>
              </a:lnSpc>
            </a:pPr>
            <a:r>
              <a:rPr lang="en-US" sz="6987">
                <a:solidFill>
                  <a:srgbClr val="000000"/>
                </a:solidFill>
                <a:latin typeface="Open Sauce SemiBold Bold"/>
              </a:rPr>
              <a:t>VOICE NAVIGATION</a:t>
            </a:r>
          </a:p>
          <a:p>
            <a:pPr algn="ctr">
              <a:lnSpc>
                <a:spcPts val="8175"/>
              </a:lnSpc>
            </a:pPr>
            <a:r>
              <a:rPr lang="en-US" sz="6987">
                <a:solidFill>
                  <a:srgbClr val="000000"/>
                </a:solidFill>
                <a:latin typeface="Open Sauce SemiBold Bold"/>
              </a:rPr>
              <a:t>AND OBJECT DETECTION </a:t>
            </a:r>
          </a:p>
        </p:txBody>
      </p:sp>
      <p:sp>
        <p:nvSpPr>
          <p:cNvPr name="TextBox 7" id="7"/>
          <p:cNvSpPr txBox="true"/>
          <p:nvPr/>
        </p:nvSpPr>
        <p:spPr>
          <a:xfrm rot="0">
            <a:off x="14350030" y="9726006"/>
            <a:ext cx="2909270" cy="448308"/>
          </a:xfrm>
          <a:prstGeom prst="rect">
            <a:avLst/>
          </a:prstGeom>
        </p:spPr>
        <p:txBody>
          <a:bodyPr anchor="t" rtlCol="false" tIns="0" lIns="0" bIns="0" rIns="0">
            <a:spAutoFit/>
          </a:bodyPr>
          <a:lstStyle/>
          <a:p>
            <a:pPr algn="ctr" marL="0" indent="0" lvl="0">
              <a:lnSpc>
                <a:spcPts val="3640"/>
              </a:lnSpc>
              <a:spcBef>
                <a:spcPct val="0"/>
              </a:spcBef>
            </a:pPr>
            <a:r>
              <a:rPr lang="en-US" sz="2600">
                <a:solidFill>
                  <a:srgbClr val="000000"/>
                </a:solidFill>
                <a:latin typeface="Canva Sans 2"/>
              </a:rPr>
              <a:t>30 March, 2023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DAFd5JtS96k</dc:identifier>
  <dcterms:modified xsi:type="dcterms:W3CDTF">2011-08-01T06:04:30Z</dcterms:modified>
  <cp:revision>1</cp:revision>
  <dc:title>David Sumiyati</dc:title>
</cp:coreProperties>
</file>

<file path=docProps/thumbnail.jpeg>
</file>